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83" r:id="rId24"/>
    <p:sldId id="280" r:id="rId25"/>
    <p:sldId id="281" r:id="rId2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D1EFD-21E2-4D8D-9B7E-E6ED44FF5231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32159F7D-1474-40E1-9426-D6502A5A565D}">
      <dgm:prSet custT="1"/>
      <dgm:spPr/>
      <dgm:t>
        <a:bodyPr/>
        <a:lstStyle/>
        <a:p>
          <a:pPr rtl="0"/>
          <a:r>
            <a:rPr lang="nl-BE" sz="1300" dirty="0" smtClean="0">
              <a:latin typeface="Arial" pitchFamily="34" charset="0"/>
              <a:cs typeface="Arial" pitchFamily="34" charset="0"/>
            </a:rPr>
            <a:t>I. Ontwikkelen van theoretisch model</a:t>
          </a:r>
          <a:endParaRPr lang="nl-BE" sz="1300" dirty="0">
            <a:latin typeface="Arial" pitchFamily="34" charset="0"/>
            <a:cs typeface="Arial" pitchFamily="34" charset="0"/>
          </a:endParaRPr>
        </a:p>
      </dgm:t>
    </dgm:pt>
    <dgm:pt modelId="{6BDDEFF1-44DC-47C0-822D-E839A043C6D8}" type="parTrans" cxnId="{477457C9-F039-40E4-B39B-DAE0C47AD2AB}">
      <dgm:prSet/>
      <dgm:spPr/>
      <dgm:t>
        <a:bodyPr/>
        <a:lstStyle/>
        <a:p>
          <a:endParaRPr lang="nl-BE"/>
        </a:p>
      </dgm:t>
    </dgm:pt>
    <dgm:pt modelId="{6F287E8E-9C27-4514-A84E-628484A7F1BE}" type="sibTrans" cxnId="{477457C9-F039-40E4-B39B-DAE0C47AD2AB}">
      <dgm:prSet/>
      <dgm:spPr/>
      <dgm:t>
        <a:bodyPr/>
        <a:lstStyle/>
        <a:p>
          <a:endParaRPr lang="nl-BE"/>
        </a:p>
      </dgm:t>
    </dgm:pt>
    <dgm:pt modelId="{FD5AD21F-DC52-4F8F-A383-909F3964DEAB}">
      <dgm:prSet/>
      <dgm:spPr/>
      <dgm:t>
        <a:bodyPr/>
        <a:lstStyle/>
        <a:p>
          <a:pPr rtl="0"/>
          <a:r>
            <a:rPr lang="nl-BE" dirty="0" smtClean="0">
              <a:latin typeface="Arial" pitchFamily="34" charset="0"/>
              <a:cs typeface="Arial" pitchFamily="34" charset="0"/>
            </a:rPr>
            <a:t>Deelstudie1a	   Verkennende modelstudie</a:t>
          </a:r>
          <a:endParaRPr lang="nl-BE" dirty="0">
            <a:latin typeface="Arial" pitchFamily="34" charset="0"/>
            <a:cs typeface="Arial" pitchFamily="34" charset="0"/>
          </a:endParaRPr>
        </a:p>
      </dgm:t>
    </dgm:pt>
    <dgm:pt modelId="{83A1A5BD-9808-474D-936D-383A694A0BF8}" type="parTrans" cxnId="{D051021B-791D-4F32-A9B4-D46AAC3EDFEE}">
      <dgm:prSet/>
      <dgm:spPr/>
      <dgm:t>
        <a:bodyPr/>
        <a:lstStyle/>
        <a:p>
          <a:endParaRPr lang="nl-BE"/>
        </a:p>
      </dgm:t>
    </dgm:pt>
    <dgm:pt modelId="{67C58388-56B7-4A61-B89F-01EEDCE0D2C6}" type="sibTrans" cxnId="{D051021B-791D-4F32-A9B4-D46AAC3EDFEE}">
      <dgm:prSet/>
      <dgm:spPr/>
      <dgm:t>
        <a:bodyPr/>
        <a:lstStyle/>
        <a:p>
          <a:endParaRPr lang="nl-BE"/>
        </a:p>
      </dgm:t>
    </dgm:pt>
    <dgm:pt modelId="{46DCEE1A-093D-4127-9A5E-F28A9A89B47D}">
      <dgm:prSet/>
      <dgm:spPr/>
      <dgm:t>
        <a:bodyPr/>
        <a:lstStyle/>
        <a:p>
          <a:pPr rtl="0"/>
          <a:r>
            <a:rPr lang="nl-BE" dirty="0" smtClean="0">
              <a:latin typeface="Arial" pitchFamily="34" charset="0"/>
              <a:cs typeface="Arial" pitchFamily="34" charset="0"/>
            </a:rPr>
            <a:t>Deelstudie 2	   </a:t>
          </a:r>
          <a:r>
            <a:rPr lang="nl-BE" dirty="0" err="1" smtClean="0">
              <a:latin typeface="Arial" pitchFamily="34" charset="0"/>
              <a:cs typeface="Arial" pitchFamily="34" charset="0"/>
            </a:rPr>
            <a:t>Comparatieve</a:t>
          </a:r>
          <a:r>
            <a:rPr lang="nl-BE" dirty="0" smtClean="0">
              <a:latin typeface="Arial" pitchFamily="34" charset="0"/>
              <a:cs typeface="Arial" pitchFamily="34" charset="0"/>
            </a:rPr>
            <a:t> studie </a:t>
          </a:r>
          <a:r>
            <a:rPr lang="nl-BE" dirty="0" err="1" smtClean="0">
              <a:latin typeface="Arial" pitchFamily="34" charset="0"/>
              <a:cs typeface="Arial" pitchFamily="34" charset="0"/>
            </a:rPr>
            <a:t>Vlaanderen-China</a:t>
          </a:r>
          <a:endParaRPr lang="nl-BE" dirty="0">
            <a:latin typeface="Arial" pitchFamily="34" charset="0"/>
            <a:cs typeface="Arial" pitchFamily="34" charset="0"/>
          </a:endParaRPr>
        </a:p>
      </dgm:t>
    </dgm:pt>
    <dgm:pt modelId="{2BBB10EC-4FFD-434B-BFBA-886465709818}" type="parTrans" cxnId="{8076F3A5-0C4B-46AC-A038-D08389A7D582}">
      <dgm:prSet/>
      <dgm:spPr/>
      <dgm:t>
        <a:bodyPr/>
        <a:lstStyle/>
        <a:p>
          <a:endParaRPr lang="nl-BE"/>
        </a:p>
      </dgm:t>
    </dgm:pt>
    <dgm:pt modelId="{074C01F9-F1A7-4434-99C3-4DB3978F3DBB}" type="sibTrans" cxnId="{8076F3A5-0C4B-46AC-A038-D08389A7D582}">
      <dgm:prSet/>
      <dgm:spPr/>
      <dgm:t>
        <a:bodyPr/>
        <a:lstStyle/>
        <a:p>
          <a:endParaRPr lang="nl-BE"/>
        </a:p>
      </dgm:t>
    </dgm:pt>
    <dgm:pt modelId="{E3AB677B-2791-451E-84C4-A5F6AF70A136}">
      <dgm:prSet custT="1"/>
      <dgm:spPr/>
      <dgm:t>
        <a:bodyPr/>
        <a:lstStyle/>
        <a:p>
          <a:pPr rtl="0"/>
          <a:r>
            <a:rPr lang="nl-BE" sz="1200" dirty="0" smtClean="0"/>
            <a:t>II</a:t>
          </a:r>
          <a:r>
            <a:rPr lang="nl-BE" sz="1300" dirty="0" smtClean="0"/>
            <a:t>. Ontwikkelen van </a:t>
          </a:r>
          <a:r>
            <a:rPr lang="nl-BE" sz="1300" dirty="0" err="1" smtClean="0">
              <a:latin typeface="Arial" pitchFamily="34" charset="0"/>
              <a:cs typeface="Arial" pitchFamily="34" charset="0"/>
            </a:rPr>
            <a:t>evidence-based</a:t>
          </a:r>
          <a:r>
            <a:rPr lang="nl-BE" sz="1300" dirty="0" smtClean="0"/>
            <a:t> </a:t>
          </a:r>
          <a:r>
            <a:rPr lang="nl-BE" sz="1300" dirty="0" err="1" smtClean="0"/>
            <a:t>practice</a:t>
          </a:r>
          <a:endParaRPr lang="nl-BE" sz="1300" dirty="0"/>
        </a:p>
      </dgm:t>
    </dgm:pt>
    <dgm:pt modelId="{45710332-217C-4A7D-AAEB-95E3163F0799}" type="parTrans" cxnId="{83F0252B-0BF6-4165-BCF9-44174C886746}">
      <dgm:prSet/>
      <dgm:spPr/>
      <dgm:t>
        <a:bodyPr/>
        <a:lstStyle/>
        <a:p>
          <a:endParaRPr lang="nl-BE"/>
        </a:p>
      </dgm:t>
    </dgm:pt>
    <dgm:pt modelId="{D073715B-275D-47DE-A7AC-84A76E29F467}" type="sibTrans" cxnId="{83F0252B-0BF6-4165-BCF9-44174C886746}">
      <dgm:prSet/>
      <dgm:spPr/>
      <dgm:t>
        <a:bodyPr/>
        <a:lstStyle/>
        <a:p>
          <a:endParaRPr lang="nl-BE"/>
        </a:p>
      </dgm:t>
    </dgm:pt>
    <dgm:pt modelId="{B6EA6C04-01F0-450A-B2A5-74C53F79FD0E}">
      <dgm:prSet/>
      <dgm:spPr/>
      <dgm:t>
        <a:bodyPr/>
        <a:lstStyle/>
        <a:p>
          <a:pPr rtl="0"/>
          <a:r>
            <a:rPr lang="nl-BE" dirty="0" smtClean="0">
              <a:latin typeface="Arial" pitchFamily="34" charset="0"/>
              <a:cs typeface="Arial" pitchFamily="34" charset="0"/>
            </a:rPr>
            <a:t>Deelstudie3a	   Analyse didactische aanpakken</a:t>
          </a:r>
          <a:endParaRPr lang="nl-BE" dirty="0">
            <a:latin typeface="Arial" pitchFamily="34" charset="0"/>
            <a:cs typeface="Arial" pitchFamily="34" charset="0"/>
          </a:endParaRPr>
        </a:p>
      </dgm:t>
    </dgm:pt>
    <dgm:pt modelId="{B0D127C2-1FDD-49B7-83C8-BB564FEB20A2}" type="parTrans" cxnId="{4AD932A9-AA4C-4556-85A8-5702C3278317}">
      <dgm:prSet/>
      <dgm:spPr/>
      <dgm:t>
        <a:bodyPr/>
        <a:lstStyle/>
        <a:p>
          <a:endParaRPr lang="nl-BE"/>
        </a:p>
      </dgm:t>
    </dgm:pt>
    <dgm:pt modelId="{3BF3F013-F9B6-4066-AA72-1B9BE4411401}" type="sibTrans" cxnId="{4AD932A9-AA4C-4556-85A8-5702C3278317}">
      <dgm:prSet/>
      <dgm:spPr/>
      <dgm:t>
        <a:bodyPr/>
        <a:lstStyle/>
        <a:p>
          <a:endParaRPr lang="nl-BE"/>
        </a:p>
      </dgm:t>
    </dgm:pt>
    <dgm:pt modelId="{66CB16DA-9BFA-4572-8C5B-684E39FAF184}">
      <dgm:prSet/>
      <dgm:spPr/>
      <dgm:t>
        <a:bodyPr/>
        <a:lstStyle/>
        <a:p>
          <a:pPr rtl="0"/>
          <a:r>
            <a:rPr lang="nl-BE" dirty="0" smtClean="0">
              <a:latin typeface="Arial" pitchFamily="34" charset="0"/>
              <a:cs typeface="Arial" pitchFamily="34" charset="0"/>
            </a:rPr>
            <a:t>Deelstudie4	   Studie naar perspectief van leerkrachten en 		   leerlingen</a:t>
          </a:r>
          <a:endParaRPr lang="nl-BE" dirty="0">
            <a:latin typeface="Arial" pitchFamily="34" charset="0"/>
            <a:cs typeface="Arial" pitchFamily="34" charset="0"/>
          </a:endParaRPr>
        </a:p>
      </dgm:t>
    </dgm:pt>
    <dgm:pt modelId="{64C3778B-C79C-470A-83C0-78325A5F4573}" type="parTrans" cxnId="{FC213086-E702-48A1-A987-CAE9F6191D3A}">
      <dgm:prSet/>
      <dgm:spPr/>
      <dgm:t>
        <a:bodyPr/>
        <a:lstStyle/>
        <a:p>
          <a:endParaRPr lang="nl-BE"/>
        </a:p>
      </dgm:t>
    </dgm:pt>
    <dgm:pt modelId="{E955EB46-0D9C-41AC-9A43-173DF5AA73CD}" type="sibTrans" cxnId="{FC213086-E702-48A1-A987-CAE9F6191D3A}">
      <dgm:prSet/>
      <dgm:spPr/>
      <dgm:t>
        <a:bodyPr/>
        <a:lstStyle/>
        <a:p>
          <a:endParaRPr lang="nl-BE"/>
        </a:p>
      </dgm:t>
    </dgm:pt>
    <dgm:pt modelId="{DE419420-3D84-4156-8014-E86C5FEB848D}">
      <dgm:prSet/>
      <dgm:spPr/>
      <dgm:t>
        <a:bodyPr/>
        <a:lstStyle/>
        <a:p>
          <a:pPr rtl="0"/>
          <a:r>
            <a:rPr lang="nl-BE" dirty="0" smtClean="0">
              <a:latin typeface="Arial" pitchFamily="34" charset="0"/>
              <a:cs typeface="Arial" pitchFamily="34" charset="0"/>
            </a:rPr>
            <a:t>Deelstudie3b	   ‘</a:t>
          </a:r>
          <a:r>
            <a:rPr lang="nl-BE" dirty="0" err="1" smtClean="0">
              <a:latin typeface="Arial" pitchFamily="34" charset="0"/>
              <a:cs typeface="Arial" pitchFamily="34" charset="0"/>
            </a:rPr>
            <a:t>Good</a:t>
          </a:r>
          <a:r>
            <a:rPr lang="nl-BE" dirty="0" smtClean="0">
              <a:latin typeface="Arial" pitchFamily="34" charset="0"/>
              <a:cs typeface="Arial" pitchFamily="34" charset="0"/>
            </a:rPr>
            <a:t> </a:t>
          </a:r>
          <a:r>
            <a:rPr lang="nl-BE" dirty="0" err="1" smtClean="0">
              <a:latin typeface="Arial" pitchFamily="34" charset="0"/>
              <a:cs typeface="Arial" pitchFamily="34" charset="0"/>
            </a:rPr>
            <a:t>practices</a:t>
          </a:r>
          <a:r>
            <a:rPr lang="nl-BE" dirty="0" smtClean="0">
              <a:latin typeface="Arial" pitchFamily="34" charset="0"/>
              <a:cs typeface="Arial" pitchFamily="34" charset="0"/>
            </a:rPr>
            <a:t>’ in het aanleren van </a:t>
          </a:r>
          <a:r>
            <a:rPr lang="nl-BE" dirty="0" err="1" smtClean="0">
              <a:latin typeface="Arial" pitchFamily="34" charset="0"/>
              <a:cs typeface="Arial" pitchFamily="34" charset="0"/>
            </a:rPr>
            <a:t>TGC’s</a:t>
          </a:r>
          <a:endParaRPr lang="nl-BE" dirty="0">
            <a:latin typeface="Arial" pitchFamily="34" charset="0"/>
            <a:cs typeface="Arial" pitchFamily="34" charset="0"/>
          </a:endParaRPr>
        </a:p>
      </dgm:t>
    </dgm:pt>
    <dgm:pt modelId="{C4E20C27-2F2D-44CA-BA6B-946C44C191C4}" type="parTrans" cxnId="{F09657FD-94C7-4213-B70C-FC80708FDED5}">
      <dgm:prSet/>
      <dgm:spPr/>
      <dgm:t>
        <a:bodyPr/>
        <a:lstStyle/>
        <a:p>
          <a:endParaRPr lang="nl-BE"/>
        </a:p>
      </dgm:t>
    </dgm:pt>
    <dgm:pt modelId="{265C305D-F6CD-41EB-93B6-E96412EFA585}" type="sibTrans" cxnId="{F09657FD-94C7-4213-B70C-FC80708FDED5}">
      <dgm:prSet/>
      <dgm:spPr/>
      <dgm:t>
        <a:bodyPr/>
        <a:lstStyle/>
        <a:p>
          <a:endParaRPr lang="nl-BE"/>
        </a:p>
      </dgm:t>
    </dgm:pt>
    <dgm:pt modelId="{6BF5D8BC-A257-4CC4-826E-BEF016CB379E}">
      <dgm:prSet/>
      <dgm:spPr/>
      <dgm:t>
        <a:bodyPr/>
        <a:lstStyle/>
        <a:p>
          <a:pPr rtl="0"/>
          <a:r>
            <a:rPr lang="nl-BE" dirty="0" smtClean="0">
              <a:latin typeface="Arial" pitchFamily="34" charset="0"/>
              <a:cs typeface="Arial" pitchFamily="34" charset="0"/>
            </a:rPr>
            <a:t>Deelstudie 1b	   </a:t>
          </a:r>
          <a:r>
            <a:rPr lang="nl-BE" dirty="0" err="1" smtClean="0">
              <a:latin typeface="Arial" pitchFamily="34" charset="0"/>
              <a:cs typeface="Arial" pitchFamily="34" charset="0"/>
            </a:rPr>
            <a:t>Validering</a:t>
          </a:r>
          <a:r>
            <a:rPr lang="nl-BE" dirty="0" smtClean="0">
              <a:latin typeface="Arial" pitchFamily="34" charset="0"/>
              <a:cs typeface="Arial" pitchFamily="34" charset="0"/>
            </a:rPr>
            <a:t> en uitbereiding modelstudie </a:t>
          </a:r>
          <a:endParaRPr lang="nl-BE" dirty="0">
            <a:latin typeface="Arial" pitchFamily="34" charset="0"/>
            <a:cs typeface="Arial" pitchFamily="34" charset="0"/>
          </a:endParaRPr>
        </a:p>
      </dgm:t>
    </dgm:pt>
    <dgm:pt modelId="{7D106243-6E8C-4FEE-BB93-B50E4C799609}" type="parTrans" cxnId="{C5855195-7070-49FB-8C1F-D5C3C0A0E01A}">
      <dgm:prSet/>
      <dgm:spPr/>
      <dgm:t>
        <a:bodyPr/>
        <a:lstStyle/>
        <a:p>
          <a:endParaRPr lang="nl-BE"/>
        </a:p>
      </dgm:t>
    </dgm:pt>
    <dgm:pt modelId="{E4894FDF-D001-4AF0-9F87-C8170BB10309}" type="sibTrans" cxnId="{C5855195-7070-49FB-8C1F-D5C3C0A0E01A}">
      <dgm:prSet/>
      <dgm:spPr/>
      <dgm:t>
        <a:bodyPr/>
        <a:lstStyle/>
        <a:p>
          <a:endParaRPr lang="nl-BE"/>
        </a:p>
      </dgm:t>
    </dgm:pt>
    <dgm:pt modelId="{1565EA00-F816-4D16-96F2-528F02B15A88}" type="pres">
      <dgm:prSet presAssocID="{21DD1EFD-21E2-4D8D-9B7E-E6ED44FF52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9C6AA3A6-B1E5-445F-B30B-0828651D0D4B}" type="pres">
      <dgm:prSet presAssocID="{32159F7D-1474-40E1-9426-D6502A5A565D}" presName="composite" presStyleCnt="0"/>
      <dgm:spPr/>
      <dgm:t>
        <a:bodyPr/>
        <a:lstStyle/>
        <a:p>
          <a:endParaRPr lang="nl-BE"/>
        </a:p>
      </dgm:t>
    </dgm:pt>
    <dgm:pt modelId="{C18DFC45-B24C-4B4B-AE8D-F126CC079FF1}" type="pres">
      <dgm:prSet presAssocID="{32159F7D-1474-40E1-9426-D6502A5A565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384627F-41C5-4937-BFF7-C883BE26EFB1}" type="pres">
      <dgm:prSet presAssocID="{32159F7D-1474-40E1-9426-D6502A5A565D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7BB0F22-D994-4F47-BDB3-55D7EDAE9FC2}" type="pres">
      <dgm:prSet presAssocID="{6F287E8E-9C27-4514-A84E-628484A7F1BE}" presName="sp" presStyleCnt="0"/>
      <dgm:spPr/>
      <dgm:t>
        <a:bodyPr/>
        <a:lstStyle/>
        <a:p>
          <a:endParaRPr lang="nl-BE"/>
        </a:p>
      </dgm:t>
    </dgm:pt>
    <dgm:pt modelId="{E3285A40-8618-44CB-BFB3-68472CCCC16C}" type="pres">
      <dgm:prSet presAssocID="{E3AB677B-2791-451E-84C4-A5F6AF70A136}" presName="composite" presStyleCnt="0"/>
      <dgm:spPr/>
      <dgm:t>
        <a:bodyPr/>
        <a:lstStyle/>
        <a:p>
          <a:endParaRPr lang="nl-BE"/>
        </a:p>
      </dgm:t>
    </dgm:pt>
    <dgm:pt modelId="{2E69DCCF-D329-4875-A3FC-7CE4E00609EC}" type="pres">
      <dgm:prSet presAssocID="{E3AB677B-2791-451E-84C4-A5F6AF70A13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7EA8E1F-EA1F-4628-8CB4-EDF7DB33062C}" type="pres">
      <dgm:prSet presAssocID="{E3AB677B-2791-451E-84C4-A5F6AF70A13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FF0B6647-BFD0-41E4-8072-D7484E6EE880}" type="presOf" srcId="{32159F7D-1474-40E1-9426-D6502A5A565D}" destId="{C18DFC45-B24C-4B4B-AE8D-F126CC079FF1}" srcOrd="0" destOrd="0" presId="urn:microsoft.com/office/officeart/2005/8/layout/chevron2"/>
    <dgm:cxn modelId="{A69F6C14-21B5-440B-937B-8163EC5B551F}" type="presOf" srcId="{21DD1EFD-21E2-4D8D-9B7E-E6ED44FF5231}" destId="{1565EA00-F816-4D16-96F2-528F02B15A88}" srcOrd="0" destOrd="0" presId="urn:microsoft.com/office/officeart/2005/8/layout/chevron2"/>
    <dgm:cxn modelId="{D8633C5C-D9EA-445A-9BB6-945A74F2E1F2}" type="presOf" srcId="{46DCEE1A-093D-4127-9A5E-F28A9A89B47D}" destId="{E384627F-41C5-4937-BFF7-C883BE26EFB1}" srcOrd="0" destOrd="2" presId="urn:microsoft.com/office/officeart/2005/8/layout/chevron2"/>
    <dgm:cxn modelId="{0259A916-B381-4482-B20C-5575E9D0DBE2}" type="presOf" srcId="{DE419420-3D84-4156-8014-E86C5FEB848D}" destId="{07EA8E1F-EA1F-4628-8CB4-EDF7DB33062C}" srcOrd="0" destOrd="1" presId="urn:microsoft.com/office/officeart/2005/8/layout/chevron2"/>
    <dgm:cxn modelId="{2464BE18-C206-4492-91AA-F01EC1D17F0A}" type="presOf" srcId="{E3AB677B-2791-451E-84C4-A5F6AF70A136}" destId="{2E69DCCF-D329-4875-A3FC-7CE4E00609EC}" srcOrd="0" destOrd="0" presId="urn:microsoft.com/office/officeart/2005/8/layout/chevron2"/>
    <dgm:cxn modelId="{8076F3A5-0C4B-46AC-A038-D08389A7D582}" srcId="{32159F7D-1474-40E1-9426-D6502A5A565D}" destId="{46DCEE1A-093D-4127-9A5E-F28A9A89B47D}" srcOrd="2" destOrd="0" parTransId="{2BBB10EC-4FFD-434B-BFBA-886465709818}" sibTransId="{074C01F9-F1A7-4434-99C3-4DB3978F3DBB}"/>
    <dgm:cxn modelId="{D051021B-791D-4F32-A9B4-D46AAC3EDFEE}" srcId="{32159F7D-1474-40E1-9426-D6502A5A565D}" destId="{FD5AD21F-DC52-4F8F-A383-909F3964DEAB}" srcOrd="0" destOrd="0" parTransId="{83A1A5BD-9808-474D-936D-383A694A0BF8}" sibTransId="{67C58388-56B7-4A61-B89F-01EEDCE0D2C6}"/>
    <dgm:cxn modelId="{C5855195-7070-49FB-8C1F-D5C3C0A0E01A}" srcId="{32159F7D-1474-40E1-9426-D6502A5A565D}" destId="{6BF5D8BC-A257-4CC4-826E-BEF016CB379E}" srcOrd="1" destOrd="0" parTransId="{7D106243-6E8C-4FEE-BB93-B50E4C799609}" sibTransId="{E4894FDF-D001-4AF0-9F87-C8170BB10309}"/>
    <dgm:cxn modelId="{83F0252B-0BF6-4165-BCF9-44174C886746}" srcId="{21DD1EFD-21E2-4D8D-9B7E-E6ED44FF5231}" destId="{E3AB677B-2791-451E-84C4-A5F6AF70A136}" srcOrd="1" destOrd="0" parTransId="{45710332-217C-4A7D-AAEB-95E3163F0799}" sibTransId="{D073715B-275D-47DE-A7AC-84A76E29F467}"/>
    <dgm:cxn modelId="{BBB81D8C-1D97-4DE8-80B2-8E0E13AFD0D5}" type="presOf" srcId="{FD5AD21F-DC52-4F8F-A383-909F3964DEAB}" destId="{E384627F-41C5-4937-BFF7-C883BE26EFB1}" srcOrd="0" destOrd="0" presId="urn:microsoft.com/office/officeart/2005/8/layout/chevron2"/>
    <dgm:cxn modelId="{2FF21783-503A-45E1-9D40-2A8801255A78}" type="presOf" srcId="{6BF5D8BC-A257-4CC4-826E-BEF016CB379E}" destId="{E384627F-41C5-4937-BFF7-C883BE26EFB1}" srcOrd="0" destOrd="1" presId="urn:microsoft.com/office/officeart/2005/8/layout/chevron2"/>
    <dgm:cxn modelId="{4AD932A9-AA4C-4556-85A8-5702C3278317}" srcId="{E3AB677B-2791-451E-84C4-A5F6AF70A136}" destId="{B6EA6C04-01F0-450A-B2A5-74C53F79FD0E}" srcOrd="0" destOrd="0" parTransId="{B0D127C2-1FDD-49B7-83C8-BB564FEB20A2}" sibTransId="{3BF3F013-F9B6-4066-AA72-1B9BE4411401}"/>
    <dgm:cxn modelId="{6EF5B056-66B1-4778-BAD5-C22B353E86F4}" type="presOf" srcId="{B6EA6C04-01F0-450A-B2A5-74C53F79FD0E}" destId="{07EA8E1F-EA1F-4628-8CB4-EDF7DB33062C}" srcOrd="0" destOrd="0" presId="urn:microsoft.com/office/officeart/2005/8/layout/chevron2"/>
    <dgm:cxn modelId="{F09657FD-94C7-4213-B70C-FC80708FDED5}" srcId="{E3AB677B-2791-451E-84C4-A5F6AF70A136}" destId="{DE419420-3D84-4156-8014-E86C5FEB848D}" srcOrd="1" destOrd="0" parTransId="{C4E20C27-2F2D-44CA-BA6B-946C44C191C4}" sibTransId="{265C305D-F6CD-41EB-93B6-E96412EFA585}"/>
    <dgm:cxn modelId="{FC213086-E702-48A1-A987-CAE9F6191D3A}" srcId="{E3AB677B-2791-451E-84C4-A5F6AF70A136}" destId="{66CB16DA-9BFA-4572-8C5B-684E39FAF184}" srcOrd="2" destOrd="0" parTransId="{64C3778B-C79C-470A-83C0-78325A5F4573}" sibTransId="{E955EB46-0D9C-41AC-9A43-173DF5AA73CD}"/>
    <dgm:cxn modelId="{477457C9-F039-40E4-B39B-DAE0C47AD2AB}" srcId="{21DD1EFD-21E2-4D8D-9B7E-E6ED44FF5231}" destId="{32159F7D-1474-40E1-9426-D6502A5A565D}" srcOrd="0" destOrd="0" parTransId="{6BDDEFF1-44DC-47C0-822D-E839A043C6D8}" sibTransId="{6F287E8E-9C27-4514-A84E-628484A7F1BE}"/>
    <dgm:cxn modelId="{FDFFD7E8-6EED-4ED5-BBDD-C461227CC56E}" type="presOf" srcId="{66CB16DA-9BFA-4572-8C5B-684E39FAF184}" destId="{07EA8E1F-EA1F-4628-8CB4-EDF7DB33062C}" srcOrd="0" destOrd="2" presId="urn:microsoft.com/office/officeart/2005/8/layout/chevron2"/>
    <dgm:cxn modelId="{B5B647F0-C88E-442F-8B5C-1B52F8B7FE86}" type="presParOf" srcId="{1565EA00-F816-4D16-96F2-528F02B15A88}" destId="{9C6AA3A6-B1E5-445F-B30B-0828651D0D4B}" srcOrd="0" destOrd="0" presId="urn:microsoft.com/office/officeart/2005/8/layout/chevron2"/>
    <dgm:cxn modelId="{239AF3CA-01C5-4AE8-A95E-D0C7C2617947}" type="presParOf" srcId="{9C6AA3A6-B1E5-445F-B30B-0828651D0D4B}" destId="{C18DFC45-B24C-4B4B-AE8D-F126CC079FF1}" srcOrd="0" destOrd="0" presId="urn:microsoft.com/office/officeart/2005/8/layout/chevron2"/>
    <dgm:cxn modelId="{C1F92A0C-E0EB-4666-B742-4FDA79C841BD}" type="presParOf" srcId="{9C6AA3A6-B1E5-445F-B30B-0828651D0D4B}" destId="{E384627F-41C5-4937-BFF7-C883BE26EFB1}" srcOrd="1" destOrd="0" presId="urn:microsoft.com/office/officeart/2005/8/layout/chevron2"/>
    <dgm:cxn modelId="{EBFCD660-EF26-4ABC-9EE2-277B1B86DC83}" type="presParOf" srcId="{1565EA00-F816-4D16-96F2-528F02B15A88}" destId="{87BB0F22-D994-4F47-BDB3-55D7EDAE9FC2}" srcOrd="1" destOrd="0" presId="urn:microsoft.com/office/officeart/2005/8/layout/chevron2"/>
    <dgm:cxn modelId="{32FC1E08-E8C0-4ACF-90D0-9DDBAA7FB193}" type="presParOf" srcId="{1565EA00-F816-4D16-96F2-528F02B15A88}" destId="{E3285A40-8618-44CB-BFB3-68472CCCC16C}" srcOrd="2" destOrd="0" presId="urn:microsoft.com/office/officeart/2005/8/layout/chevron2"/>
    <dgm:cxn modelId="{9AF5276D-0F2B-4608-B53E-CC2D4F2A3AF7}" type="presParOf" srcId="{E3285A40-8618-44CB-BFB3-68472CCCC16C}" destId="{2E69DCCF-D329-4875-A3FC-7CE4E00609EC}" srcOrd="0" destOrd="0" presId="urn:microsoft.com/office/officeart/2005/8/layout/chevron2"/>
    <dgm:cxn modelId="{953839C0-258C-4225-86A2-3AD64B8371B4}" type="presParOf" srcId="{E3285A40-8618-44CB-BFB3-68472CCCC16C}" destId="{07EA8E1F-EA1F-4628-8CB4-EDF7DB33062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2A87FB3-7DA9-4000-9E22-61FDAF986744}" type="datetimeFigureOut">
              <a:rPr lang="nl-BE" smtClean="0"/>
              <a:pPr/>
              <a:t>26/01/2010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35E178-628D-42DB-A207-2BDD803DDF0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Tijdstructuratie</a:t>
            </a:r>
            <a:r>
              <a:rPr lang="nl-BE" dirty="0" smtClean="0"/>
              <a:t> bij lagere schoolkinderen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Elise </a:t>
            </a:r>
            <a:r>
              <a:rPr lang="nl-BE" dirty="0" err="1" smtClean="0"/>
              <a:t>Burny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Theoretisch kader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Cognitivistische</a:t>
            </a:r>
            <a:r>
              <a:rPr lang="nl-BE" dirty="0" smtClean="0"/>
              <a:t> theorieën</a:t>
            </a:r>
          </a:p>
          <a:p>
            <a:pPr lvl="1"/>
            <a:r>
              <a:rPr lang="nl-BE" dirty="0" err="1" smtClean="0"/>
              <a:t>Elaboratietheorie</a:t>
            </a:r>
            <a:r>
              <a:rPr lang="nl-BE" dirty="0" smtClean="0"/>
              <a:t> v </a:t>
            </a:r>
            <a:r>
              <a:rPr lang="nl-BE" dirty="0" err="1" smtClean="0"/>
              <a:t>Reigeluth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Cognitieve ontwikkelingstheorie v Case</a:t>
            </a:r>
          </a:p>
          <a:p>
            <a:pPr lvl="1" algn="ctr">
              <a:spcBef>
                <a:spcPts val="1200"/>
              </a:spcBef>
              <a:buNone/>
            </a:pPr>
            <a:r>
              <a:rPr lang="nl-BE" sz="2400" dirty="0" smtClean="0"/>
              <a:t>Cognitieve ontwikkeling = integratie van eerder geleerde strategieën om tot nieuwe inzichten en vaardigheden te komen</a:t>
            </a:r>
          </a:p>
          <a:p>
            <a:pPr>
              <a:spcBef>
                <a:spcPts val="1200"/>
              </a:spcBef>
            </a:pPr>
            <a:r>
              <a:rPr lang="nl-BE" dirty="0" smtClean="0"/>
              <a:t>Welke procedurele en </a:t>
            </a:r>
            <a:r>
              <a:rPr lang="nl-BE" dirty="0" err="1" smtClean="0"/>
              <a:t>declaratieve</a:t>
            </a:r>
            <a:r>
              <a:rPr lang="nl-BE" dirty="0" smtClean="0"/>
              <a:t> kennis ligt aan de basis van </a:t>
            </a:r>
            <a:r>
              <a:rPr lang="nl-BE" dirty="0" err="1" smtClean="0"/>
              <a:t>TGC’s</a:t>
            </a:r>
            <a:r>
              <a:rPr lang="nl-BE" dirty="0" smtClean="0"/>
              <a:t>?</a:t>
            </a:r>
          </a:p>
          <a:p>
            <a:pPr lvl="1">
              <a:spcBef>
                <a:spcPts val="1200"/>
              </a:spcBef>
            </a:pPr>
            <a:r>
              <a:rPr lang="nl-BE" dirty="0" smtClean="0"/>
              <a:t>In literatuur suggestie voor rekenvaardigheid, taalvaardigheid en ruimtelijk inzicht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/>
          <a:lstStyle/>
          <a:p>
            <a:r>
              <a:rPr lang="nl-BE" dirty="0" smtClean="0"/>
              <a:t>Theoretisch model (hypothese)</a:t>
            </a:r>
            <a:endParaRPr lang="nl-BE" dirty="0"/>
          </a:p>
        </p:txBody>
      </p:sp>
      <p:pic>
        <p:nvPicPr>
          <p:cNvPr id="4" name="Afbeelding 7" descr="Figuu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2786058"/>
            <a:ext cx="79248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785786" y="3643314"/>
            <a:ext cx="4214842" cy="2000264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1643042" y="5929330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 smtClean="0"/>
              <a:t>Kritische vaardigheden voor het verwerven van </a:t>
            </a:r>
            <a:r>
              <a:rPr lang="nl-BE" sz="1600" dirty="0" err="1" smtClean="0"/>
              <a:t>TRC’s</a:t>
            </a:r>
            <a:endParaRPr lang="nl-BE" sz="1600" dirty="0"/>
          </a:p>
        </p:txBody>
      </p:sp>
      <p:cxnSp>
        <p:nvCxnSpPr>
          <p:cNvPr id="8" name="Gebogen verbindingslijn 7"/>
          <p:cNvCxnSpPr>
            <a:stCxn id="5" idx="4"/>
            <a:endCxn id="6" idx="0"/>
          </p:cNvCxnSpPr>
          <p:nvPr/>
        </p:nvCxnSpPr>
        <p:spPr>
          <a:xfrm rot="16200000" flipH="1">
            <a:off x="2875347" y="5661437"/>
            <a:ext cx="285752" cy="2500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3714744" y="1928802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/>
              <a:t>Verwerven van </a:t>
            </a:r>
            <a:r>
              <a:rPr lang="nl-BE" sz="1600" dirty="0" err="1" smtClean="0"/>
              <a:t>TRC’s</a:t>
            </a:r>
            <a:r>
              <a:rPr lang="nl-BE" sz="1600" dirty="0" smtClean="0"/>
              <a:t> = gradueel proces dat andere cognitieve eisen stelt naarmate </a:t>
            </a:r>
            <a:r>
              <a:rPr lang="nl-BE" sz="1600" dirty="0" err="1" smtClean="0"/>
              <a:t>kdn</a:t>
            </a:r>
            <a:r>
              <a:rPr lang="nl-BE" sz="1600" dirty="0" smtClean="0"/>
              <a:t> ouder worden</a:t>
            </a:r>
            <a:endParaRPr lang="nl-BE" sz="1600" dirty="0"/>
          </a:p>
        </p:txBody>
      </p:sp>
      <p:sp>
        <p:nvSpPr>
          <p:cNvPr id="10" name="Ovaal 9"/>
          <p:cNvSpPr/>
          <p:nvPr/>
        </p:nvSpPr>
        <p:spPr>
          <a:xfrm>
            <a:off x="6643702" y="2786058"/>
            <a:ext cx="1785950" cy="1357322"/>
          </a:xfrm>
          <a:prstGeom prst="ellipse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2" name="Vorm 11"/>
          <p:cNvCxnSpPr>
            <a:stCxn id="10" idx="0"/>
            <a:endCxn id="9" idx="3"/>
          </p:cNvCxnSpPr>
          <p:nvPr/>
        </p:nvCxnSpPr>
        <p:spPr>
          <a:xfrm rot="16200000" flipV="1">
            <a:off x="7119345" y="2368725"/>
            <a:ext cx="441757" cy="3929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Onderzoeksdesign (1)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Respondenten:</a:t>
            </a:r>
          </a:p>
          <a:p>
            <a:pPr lvl="1"/>
            <a:r>
              <a:rPr lang="nl-BE" dirty="0" smtClean="0"/>
              <a:t>809 Vlaamse kinderen, 3</a:t>
            </a:r>
            <a:r>
              <a:rPr lang="nl-BE" baseline="30000" dirty="0" smtClean="0"/>
              <a:t>e</a:t>
            </a:r>
            <a:r>
              <a:rPr lang="nl-BE" dirty="0" smtClean="0"/>
              <a:t> tem 6</a:t>
            </a:r>
            <a:r>
              <a:rPr lang="nl-BE" baseline="30000" dirty="0" smtClean="0"/>
              <a:t>e</a:t>
            </a:r>
            <a:r>
              <a:rPr lang="nl-BE" dirty="0" smtClean="0"/>
              <a:t> leerjaar</a:t>
            </a:r>
          </a:p>
          <a:p>
            <a:pPr lvl="1"/>
            <a:r>
              <a:rPr lang="nl-BE" dirty="0" smtClean="0"/>
              <a:t>Getest op rekenvaardigheid, taalvaardigheid, ruimtelijk inzicht en </a:t>
            </a:r>
            <a:r>
              <a:rPr lang="nl-BE" dirty="0" err="1" smtClean="0"/>
              <a:t>TGC’s</a:t>
            </a:r>
            <a:endParaRPr lang="nl-BE" dirty="0" smtClean="0"/>
          </a:p>
          <a:p>
            <a:r>
              <a:rPr lang="nl-BE" dirty="0" smtClean="0"/>
              <a:t>Instrumenten:</a:t>
            </a:r>
          </a:p>
          <a:p>
            <a:pPr lvl="1"/>
            <a:r>
              <a:rPr lang="nl-BE" dirty="0" err="1" smtClean="0"/>
              <a:t>Kortrijkse</a:t>
            </a:r>
            <a:r>
              <a:rPr lang="nl-BE" dirty="0" smtClean="0"/>
              <a:t> Rekentest (</a:t>
            </a:r>
            <a:r>
              <a:rPr lang="nl-BE" dirty="0" err="1" smtClean="0"/>
              <a:t>Beaudonck</a:t>
            </a:r>
            <a:r>
              <a:rPr lang="nl-BE" dirty="0" smtClean="0"/>
              <a:t> et al, 2008)</a:t>
            </a:r>
          </a:p>
          <a:p>
            <a:pPr lvl="1"/>
            <a:r>
              <a:rPr lang="nl-BE" dirty="0" smtClean="0"/>
              <a:t>Verkorte </a:t>
            </a:r>
            <a:r>
              <a:rPr lang="nl-BE" dirty="0" err="1" smtClean="0"/>
              <a:t>visuospatiele</a:t>
            </a:r>
            <a:r>
              <a:rPr lang="nl-BE" dirty="0" smtClean="0"/>
              <a:t> vragenlijst (</a:t>
            </a:r>
            <a:r>
              <a:rPr lang="nl-BE" dirty="0" err="1" smtClean="0"/>
              <a:t>Cornoldi</a:t>
            </a:r>
            <a:r>
              <a:rPr lang="nl-BE" dirty="0" smtClean="0"/>
              <a:t> et al., 2003)</a:t>
            </a:r>
          </a:p>
          <a:p>
            <a:pPr lvl="1"/>
            <a:r>
              <a:rPr lang="nl-BE" dirty="0" smtClean="0"/>
              <a:t>Test </a:t>
            </a:r>
            <a:r>
              <a:rPr lang="nl-BE" dirty="0" err="1" smtClean="0"/>
              <a:t>tijdstructuratie</a:t>
            </a:r>
            <a:r>
              <a:rPr lang="nl-BE" dirty="0" smtClean="0"/>
              <a:t> (</a:t>
            </a:r>
            <a:r>
              <a:rPr lang="nl-BE" dirty="0" err="1" smtClean="0"/>
              <a:t>Burny</a:t>
            </a:r>
            <a:r>
              <a:rPr lang="nl-BE" dirty="0" smtClean="0"/>
              <a:t> et al., 2008)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Onderzoeksdesign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Data-analyse</a:t>
            </a:r>
          </a:p>
          <a:p>
            <a:pPr lvl="1"/>
            <a:r>
              <a:rPr lang="nl-BE" dirty="0" smtClean="0"/>
              <a:t>OV1: toetsen van structuurmodel </a:t>
            </a:r>
            <a:r>
              <a:rPr lang="nl-BE" dirty="0" err="1" smtClean="0"/>
              <a:t>adhv</a:t>
            </a:r>
            <a:r>
              <a:rPr lang="nl-BE" dirty="0" smtClean="0"/>
              <a:t> SEM</a:t>
            </a:r>
          </a:p>
          <a:p>
            <a:pPr lvl="2"/>
            <a:r>
              <a:rPr lang="nl-BE" dirty="0" smtClean="0"/>
              <a:t>Bouwen </a:t>
            </a:r>
            <a:r>
              <a:rPr lang="nl-BE" dirty="0" err="1" smtClean="0"/>
              <a:t>TRC’s</a:t>
            </a:r>
            <a:r>
              <a:rPr lang="nl-BE" dirty="0" smtClean="0"/>
              <a:t> verder op reken- en taalvaardigheid en ruimtelijk inzicht?</a:t>
            </a:r>
          </a:p>
          <a:p>
            <a:pPr lvl="1"/>
            <a:r>
              <a:rPr lang="nl-BE" dirty="0" smtClean="0"/>
              <a:t>OV2: </a:t>
            </a:r>
            <a:r>
              <a:rPr lang="nl-BE" dirty="0" err="1" smtClean="0"/>
              <a:t>hierarchical</a:t>
            </a:r>
            <a:r>
              <a:rPr lang="nl-BE" dirty="0" smtClean="0"/>
              <a:t> </a:t>
            </a:r>
            <a:r>
              <a:rPr lang="nl-BE" dirty="0" err="1" smtClean="0"/>
              <a:t>multigroup</a:t>
            </a:r>
            <a:r>
              <a:rPr lang="nl-BE" dirty="0" smtClean="0"/>
              <a:t> </a:t>
            </a:r>
            <a:r>
              <a:rPr lang="nl-BE" dirty="0" err="1" smtClean="0"/>
              <a:t>analysis</a:t>
            </a:r>
            <a:endParaRPr lang="nl-BE" dirty="0" smtClean="0"/>
          </a:p>
          <a:p>
            <a:pPr lvl="2"/>
            <a:r>
              <a:rPr lang="nl-BE" dirty="0" smtClean="0"/>
              <a:t>Zijn er verschillen in het model tussen de verschillende leerjaren?</a:t>
            </a:r>
          </a:p>
          <a:p>
            <a:pPr lvl="1"/>
            <a:r>
              <a:rPr lang="nl-BE" dirty="0" smtClean="0"/>
              <a:t>OV3: analyse van correlaties en effecten</a:t>
            </a:r>
          </a:p>
          <a:p>
            <a:pPr lvl="2"/>
            <a:r>
              <a:rPr lang="nl-BE" dirty="0" smtClean="0"/>
              <a:t>Wat zijn de verschillen tussen leerjaren?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 – OV1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Toetsen van structuurmodel </a:t>
            </a:r>
            <a:r>
              <a:rPr lang="nl-BE" dirty="0" err="1" smtClean="0"/>
              <a:t>adhv</a:t>
            </a:r>
            <a:r>
              <a:rPr lang="nl-BE" dirty="0" smtClean="0"/>
              <a:t> SEM</a:t>
            </a:r>
          </a:p>
          <a:p>
            <a:r>
              <a:rPr lang="nl-BE" dirty="0" smtClean="0"/>
              <a:t>Geen goede fit voor theoretisch structuurmodel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r>
              <a:rPr lang="nl-BE" dirty="0" smtClean="0"/>
              <a:t>Modificaties </a:t>
            </a:r>
            <a:r>
              <a:rPr lang="nl-BE" dirty="0" err="1" smtClean="0"/>
              <a:t>obv</a:t>
            </a:r>
            <a:r>
              <a:rPr lang="nl-BE" dirty="0" smtClean="0"/>
              <a:t> data: geen significante bijdrage van ruimtelijk inzicht + direct effect van taalvaardigheid op </a:t>
            </a:r>
            <a:r>
              <a:rPr lang="nl-BE" dirty="0" err="1" smtClean="0"/>
              <a:t>TGC’s</a:t>
            </a:r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928662" y="3357562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Taal-vaardigheid</a:t>
            </a: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928662" y="4429132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Ruimtelijk inzicht</a:t>
            </a:r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3500430" y="3929066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Reken-vaardigheid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5857884" y="3929066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TGC’s</a:t>
            </a:r>
            <a:endParaRPr lang="nl-BE" dirty="0"/>
          </a:p>
        </p:txBody>
      </p:sp>
      <p:cxnSp>
        <p:nvCxnSpPr>
          <p:cNvPr id="9" name="Gebogen verbindingslijn 8"/>
          <p:cNvCxnSpPr>
            <a:stCxn id="4" idx="3"/>
          </p:cNvCxnSpPr>
          <p:nvPr/>
        </p:nvCxnSpPr>
        <p:spPr>
          <a:xfrm>
            <a:off x="2357422" y="3643314"/>
            <a:ext cx="1143008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bogen verbindingslijn 10"/>
          <p:cNvCxnSpPr>
            <a:endCxn id="6" idx="1"/>
          </p:cNvCxnSpPr>
          <p:nvPr/>
        </p:nvCxnSpPr>
        <p:spPr>
          <a:xfrm flipV="1">
            <a:off x="2357422" y="4179099"/>
            <a:ext cx="1143008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6" idx="3"/>
            <a:endCxn id="7" idx="1"/>
          </p:cNvCxnSpPr>
          <p:nvPr/>
        </p:nvCxnSpPr>
        <p:spPr>
          <a:xfrm>
            <a:off x="5143504" y="4179099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orm 34"/>
          <p:cNvCxnSpPr>
            <a:endCxn id="7" idx="0"/>
          </p:cNvCxnSpPr>
          <p:nvPr/>
        </p:nvCxnSpPr>
        <p:spPr>
          <a:xfrm>
            <a:off x="2357422" y="3429000"/>
            <a:ext cx="4107685" cy="5000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 – OV1</a:t>
            </a:r>
            <a:endParaRPr lang="nl-BE" dirty="0"/>
          </a:p>
        </p:txBody>
      </p:sp>
      <p:pic>
        <p:nvPicPr>
          <p:cNvPr id="4" name="Tijdelijke aanduiding voor inhoud 3" descr="padmode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2071678"/>
            <a:ext cx="8229600" cy="3961733"/>
          </a:xfrm>
        </p:spPr>
      </p:pic>
      <p:sp>
        <p:nvSpPr>
          <p:cNvPr id="5" name="Rechthoek 7"/>
          <p:cNvSpPr>
            <a:spLocks noChangeArrowheads="1"/>
          </p:cNvSpPr>
          <p:nvPr/>
        </p:nvSpPr>
        <p:spPr bwMode="auto">
          <a:xfrm>
            <a:off x="714348" y="6000768"/>
            <a:ext cx="7715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  <a:sym typeface="Symbol" pitchFamily="18" charset="2"/>
              </a:rPr>
              <a:t></a:t>
            </a:r>
            <a:r>
              <a:rPr lang="en-US" i="1" dirty="0">
                <a:latin typeface="Calibri" pitchFamily="34" charset="0"/>
              </a:rPr>
              <a:t>²</a:t>
            </a:r>
            <a:r>
              <a:rPr lang="en-US" dirty="0">
                <a:latin typeface="Calibri" pitchFamily="34" charset="0"/>
              </a:rPr>
              <a:t>=21.444</a:t>
            </a:r>
            <a:r>
              <a:rPr lang="en-US" i="1" dirty="0">
                <a:latin typeface="Calibri" pitchFamily="34" charset="0"/>
              </a:rPr>
              <a:t>, p</a:t>
            </a:r>
            <a:r>
              <a:rPr lang="en-US" dirty="0">
                <a:latin typeface="Calibri" pitchFamily="34" charset="0"/>
              </a:rPr>
              <a:t>=.258, </a:t>
            </a:r>
            <a:r>
              <a:rPr lang="en-US" i="1" dirty="0">
                <a:latin typeface="Calibri" pitchFamily="34" charset="0"/>
              </a:rPr>
              <a:t>CMIN/</a:t>
            </a:r>
            <a:r>
              <a:rPr lang="en-US" i="1" dirty="0" err="1">
                <a:latin typeface="Calibri" pitchFamily="34" charset="0"/>
              </a:rPr>
              <a:t>df</a:t>
            </a:r>
            <a:r>
              <a:rPr lang="en-US" dirty="0">
                <a:latin typeface="Calibri" pitchFamily="34" charset="0"/>
              </a:rPr>
              <a:t>=1.191, </a:t>
            </a:r>
            <a:r>
              <a:rPr lang="en-US" i="1" dirty="0">
                <a:latin typeface="Calibri" pitchFamily="34" charset="0"/>
              </a:rPr>
              <a:t>RMSEA</a:t>
            </a:r>
            <a:r>
              <a:rPr lang="en-US" dirty="0">
                <a:latin typeface="Calibri" pitchFamily="34" charset="0"/>
              </a:rPr>
              <a:t>=.023, </a:t>
            </a:r>
            <a:r>
              <a:rPr lang="en-US" i="1" dirty="0">
                <a:latin typeface="Calibri" pitchFamily="34" charset="0"/>
              </a:rPr>
              <a:t>GFI</a:t>
            </a:r>
            <a:r>
              <a:rPr lang="en-US" dirty="0">
                <a:latin typeface="Calibri" pitchFamily="34" charset="0"/>
              </a:rPr>
              <a:t>=.985, </a:t>
            </a:r>
            <a:r>
              <a:rPr lang="en-US" i="1" dirty="0">
                <a:latin typeface="Calibri" pitchFamily="34" charset="0"/>
              </a:rPr>
              <a:t>CFI</a:t>
            </a:r>
            <a:r>
              <a:rPr lang="en-US" dirty="0">
                <a:latin typeface="Calibri" pitchFamily="34" charset="0"/>
              </a:rPr>
              <a:t>=.998</a:t>
            </a:r>
            <a:endParaRPr lang="nl-B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 - OV2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Verschillen in model tussen leerjaren?</a:t>
            </a:r>
          </a:p>
          <a:p>
            <a:r>
              <a:rPr lang="nl-BE" dirty="0" err="1" smtClean="0"/>
              <a:t>Multigroup</a:t>
            </a:r>
            <a:r>
              <a:rPr lang="nl-BE" dirty="0" smtClean="0"/>
              <a:t> analyse toont dat</a:t>
            </a:r>
          </a:p>
          <a:p>
            <a:pPr lvl="1"/>
            <a:r>
              <a:rPr lang="nl-BE" dirty="0" smtClean="0"/>
              <a:t>Taalvaardigheid en rekenvaardigheid niet in elk leerjaar even sterk bijdragen aan de ontwikkeling van </a:t>
            </a:r>
            <a:r>
              <a:rPr lang="nl-BE" dirty="0" err="1" smtClean="0"/>
              <a:t>TGC’s</a:t>
            </a:r>
            <a:endParaRPr lang="nl-BE" dirty="0" smtClean="0"/>
          </a:p>
          <a:p>
            <a:pPr lvl="1"/>
            <a:r>
              <a:rPr lang="nl-BE" dirty="0" smtClean="0"/>
              <a:t>Taalvaardigheid en rekenvaardigheid verschillend </a:t>
            </a:r>
            <a:r>
              <a:rPr lang="nl-BE" dirty="0" err="1" smtClean="0"/>
              <a:t>interageren</a:t>
            </a:r>
            <a:r>
              <a:rPr lang="nl-BE" dirty="0" smtClean="0"/>
              <a:t> in de verschillende leerjaren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Resultaten - OV3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Expliciteren van de verschillen tussen leerjaren  </a:t>
            </a:r>
          </a:p>
          <a:p>
            <a:pPr>
              <a:buNone/>
            </a:pP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sz="1900" dirty="0" smtClean="0"/>
              <a:t>taalvaardigheid: indirect effect in 3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en 4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</a:t>
            </a:r>
            <a:r>
              <a:rPr lang="nl-BE" sz="1900" dirty="0" err="1" smtClean="0"/>
              <a:t>lj</a:t>
            </a:r>
            <a:r>
              <a:rPr lang="nl-BE" sz="1900" dirty="0" smtClean="0"/>
              <a:t> -&gt; direct effect in 5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en 6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</a:t>
            </a:r>
            <a:r>
              <a:rPr lang="nl-BE" sz="1900" dirty="0" err="1" smtClean="0"/>
              <a:t>lj</a:t>
            </a:r>
            <a:endParaRPr lang="nl-BE" sz="1900" dirty="0" smtClean="0"/>
          </a:p>
          <a:p>
            <a:r>
              <a:rPr lang="nl-BE" sz="1900" dirty="0" smtClean="0"/>
              <a:t>Rekenvaardigheid: sterk effect in 3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en 4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</a:t>
            </a:r>
            <a:r>
              <a:rPr lang="nl-BE" sz="1900" dirty="0" err="1" smtClean="0"/>
              <a:t>lj</a:t>
            </a:r>
            <a:r>
              <a:rPr lang="nl-BE" sz="1900" dirty="0" smtClean="0"/>
              <a:t> -&gt; neemt af in 5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en niet significant in 6</a:t>
            </a:r>
            <a:r>
              <a:rPr lang="nl-BE" sz="1900" baseline="30000" dirty="0" smtClean="0"/>
              <a:t>e</a:t>
            </a:r>
            <a:r>
              <a:rPr lang="nl-BE" sz="1900" dirty="0" smtClean="0"/>
              <a:t> </a:t>
            </a:r>
            <a:endParaRPr lang="nl-BE" sz="19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57224" y="2928934"/>
          <a:ext cx="7643868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0264"/>
                <a:gridCol w="1928826"/>
                <a:gridCol w="1000132"/>
                <a:gridCol w="928694"/>
                <a:gridCol w="928694"/>
                <a:gridCol w="85725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u="sng" dirty="0" smtClean="0"/>
                        <a:t>Variable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u="sng" dirty="0"/>
                        <a:t>Effect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u="sng"/>
                        <a:t>Grade</a:t>
                      </a:r>
                      <a:endParaRPr lang="nl-B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3</a:t>
                      </a:r>
                      <a:endParaRPr lang="nl-B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4</a:t>
                      </a:r>
                      <a:endParaRPr lang="nl-B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5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6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 smtClean="0"/>
                        <a:t>Taal</a:t>
                      </a:r>
                      <a:r>
                        <a:rPr lang="en-US" sz="1800" baseline="0" dirty="0" smtClean="0"/>
                        <a:t> -&gt; TRC’s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Direct effect</a:t>
                      </a:r>
                      <a:endParaRPr lang="nl-BE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/>
                        <a:t>-.10</a:t>
                      </a:r>
                      <a:endParaRPr lang="nl-BE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/>
                        <a:t>.00</a:t>
                      </a:r>
                      <a:endParaRPr lang="nl-BE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/>
                        <a:t>.</a:t>
                      </a:r>
                      <a:r>
                        <a:rPr lang="en-US" sz="1800" b="1" dirty="0" smtClean="0"/>
                        <a:t>52*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/>
                        <a:t>.30</a:t>
                      </a:r>
                      <a:endParaRPr lang="nl-BE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Indirect effect</a:t>
                      </a:r>
                      <a:endParaRPr lang="nl-B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/>
                        <a:t>.36*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/>
                        <a:t>.55**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.</a:t>
                      </a:r>
                      <a:r>
                        <a:rPr lang="en-US" sz="1800" dirty="0" smtClean="0"/>
                        <a:t>15*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.</a:t>
                      </a:r>
                      <a:r>
                        <a:rPr lang="en-US" sz="1800" dirty="0" smtClean="0"/>
                        <a:t>19*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Total effect</a:t>
                      </a:r>
                      <a:endParaRPr lang="nl-B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.25*</a:t>
                      </a:r>
                      <a:endParaRPr lang="nl-B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.56</a:t>
                      </a:r>
                      <a:r>
                        <a:rPr lang="en-US" sz="1800" dirty="0" smtClean="0"/>
                        <a:t>**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/>
                        <a:t>.67**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.</a:t>
                      </a:r>
                      <a:r>
                        <a:rPr lang="en-US" sz="1800" dirty="0" smtClean="0"/>
                        <a:t>49*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 smtClean="0"/>
                        <a:t>Rekenen</a:t>
                      </a:r>
                      <a:r>
                        <a:rPr lang="en-US" sz="1800" dirty="0" smtClean="0"/>
                        <a:t> -&gt; TRC’s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Direct effect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/>
                        <a:t>.</a:t>
                      </a:r>
                      <a:r>
                        <a:rPr lang="en-US" sz="1800" b="1" dirty="0" smtClean="0"/>
                        <a:t>74*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/>
                        <a:t>.88*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.</a:t>
                      </a:r>
                      <a:r>
                        <a:rPr lang="en-US" sz="1800" dirty="0" smtClean="0"/>
                        <a:t>43*</a:t>
                      </a:r>
                      <a:endParaRPr lang="nl-BE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.36</a:t>
                      </a:r>
                      <a:endParaRPr lang="nl-B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Resultaten – OV3: interactie variabelen</a:t>
            </a:r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357158" y="3857628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Taalvaardigheid</a:t>
            </a:r>
            <a:endParaRPr lang="nl-BE" sz="1600" dirty="0"/>
          </a:p>
        </p:txBody>
      </p:sp>
      <p:sp>
        <p:nvSpPr>
          <p:cNvPr id="7" name="Ovaal 6"/>
          <p:cNvSpPr/>
          <p:nvPr/>
        </p:nvSpPr>
        <p:spPr>
          <a:xfrm>
            <a:off x="2786050" y="3714752"/>
            <a:ext cx="185738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Reken- </a:t>
            </a:r>
            <a:r>
              <a:rPr lang="nl-BE" sz="1600" dirty="0" smtClean="0"/>
              <a:t>vaardigheid</a:t>
            </a:r>
            <a:endParaRPr lang="nl-BE" dirty="0"/>
          </a:p>
        </p:txBody>
      </p:sp>
      <p:sp>
        <p:nvSpPr>
          <p:cNvPr id="8" name="Ovaal 7"/>
          <p:cNvSpPr/>
          <p:nvPr/>
        </p:nvSpPr>
        <p:spPr>
          <a:xfrm>
            <a:off x="5286380" y="4286256"/>
            <a:ext cx="185738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TRC’s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2143108" y="2714620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Getallen-kennis</a:t>
            </a:r>
            <a:endParaRPr lang="nl-BE" dirty="0"/>
          </a:p>
        </p:txBody>
      </p:sp>
      <p:sp>
        <p:nvSpPr>
          <p:cNvPr id="10" name="Rechthoek 9"/>
          <p:cNvSpPr/>
          <p:nvPr/>
        </p:nvSpPr>
        <p:spPr>
          <a:xfrm>
            <a:off x="4000496" y="2714620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Hoofd- rekenen</a:t>
            </a:r>
            <a:endParaRPr lang="nl-BE" dirty="0"/>
          </a:p>
        </p:txBody>
      </p:sp>
      <p:sp>
        <p:nvSpPr>
          <p:cNvPr id="11" name="Rechthoek 10"/>
          <p:cNvSpPr/>
          <p:nvPr/>
        </p:nvSpPr>
        <p:spPr>
          <a:xfrm>
            <a:off x="7786710" y="2428868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Analoog </a:t>
            </a:r>
            <a:endParaRPr lang="nl-BE" dirty="0"/>
          </a:p>
        </p:txBody>
      </p:sp>
      <p:sp>
        <p:nvSpPr>
          <p:cNvPr id="12" name="Rechthoek 11"/>
          <p:cNvSpPr/>
          <p:nvPr/>
        </p:nvSpPr>
        <p:spPr>
          <a:xfrm>
            <a:off x="7786710" y="3214686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Digitaal </a:t>
            </a:r>
            <a:endParaRPr lang="nl-BE" dirty="0"/>
          </a:p>
        </p:txBody>
      </p:sp>
      <p:sp>
        <p:nvSpPr>
          <p:cNvPr id="13" name="Rechthoek 12"/>
          <p:cNvSpPr/>
          <p:nvPr/>
        </p:nvSpPr>
        <p:spPr>
          <a:xfrm>
            <a:off x="7786710" y="5000636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Interval </a:t>
            </a:r>
            <a:endParaRPr lang="nl-BE" dirty="0"/>
          </a:p>
        </p:txBody>
      </p:sp>
      <p:sp>
        <p:nvSpPr>
          <p:cNvPr id="14" name="Rechthoek 13"/>
          <p:cNvSpPr/>
          <p:nvPr/>
        </p:nvSpPr>
        <p:spPr>
          <a:xfrm>
            <a:off x="7786710" y="4071942"/>
            <a:ext cx="135729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Omzetten </a:t>
            </a:r>
            <a:endParaRPr lang="nl-BE" dirty="0"/>
          </a:p>
        </p:txBody>
      </p:sp>
      <p:sp>
        <p:nvSpPr>
          <p:cNvPr id="15" name="Rechthoek 14"/>
          <p:cNvSpPr/>
          <p:nvPr/>
        </p:nvSpPr>
        <p:spPr>
          <a:xfrm>
            <a:off x="7786710" y="5786454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Context </a:t>
            </a:r>
            <a:endParaRPr lang="nl-BE" dirty="0"/>
          </a:p>
        </p:txBody>
      </p:sp>
      <p:cxnSp>
        <p:nvCxnSpPr>
          <p:cNvPr id="17" name="Rechte verbindingslijn met pijl 16"/>
          <p:cNvCxnSpPr>
            <a:stCxn id="6" idx="3"/>
            <a:endCxn id="7" idx="2"/>
          </p:cNvCxnSpPr>
          <p:nvPr/>
        </p:nvCxnSpPr>
        <p:spPr>
          <a:xfrm>
            <a:off x="2071670" y="414338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>
            <a:stCxn id="7" idx="6"/>
            <a:endCxn id="8" idx="2"/>
          </p:cNvCxnSpPr>
          <p:nvPr/>
        </p:nvCxnSpPr>
        <p:spPr>
          <a:xfrm>
            <a:off x="4643438" y="4143380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>
            <a:stCxn id="8" idx="6"/>
            <a:endCxn id="11" idx="1"/>
          </p:cNvCxnSpPr>
          <p:nvPr/>
        </p:nvCxnSpPr>
        <p:spPr>
          <a:xfrm flipV="1">
            <a:off x="7143768" y="2714620"/>
            <a:ext cx="642942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>
            <a:stCxn id="8" idx="6"/>
            <a:endCxn id="12" idx="1"/>
          </p:cNvCxnSpPr>
          <p:nvPr/>
        </p:nvCxnSpPr>
        <p:spPr>
          <a:xfrm flipV="1">
            <a:off x="7143768" y="3500438"/>
            <a:ext cx="64294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8" idx="6"/>
            <a:endCxn id="14" idx="1"/>
          </p:cNvCxnSpPr>
          <p:nvPr/>
        </p:nvCxnSpPr>
        <p:spPr>
          <a:xfrm flipV="1">
            <a:off x="7143768" y="435769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8" idx="6"/>
            <a:endCxn id="13" idx="1"/>
          </p:cNvCxnSpPr>
          <p:nvPr/>
        </p:nvCxnSpPr>
        <p:spPr>
          <a:xfrm>
            <a:off x="7143768" y="4714884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8" idx="6"/>
            <a:endCxn id="15" idx="1"/>
          </p:cNvCxnSpPr>
          <p:nvPr/>
        </p:nvCxnSpPr>
        <p:spPr>
          <a:xfrm>
            <a:off x="7143768" y="4714884"/>
            <a:ext cx="64294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>
            <a:stCxn id="7" idx="0"/>
            <a:endCxn id="9" idx="2"/>
          </p:cNvCxnSpPr>
          <p:nvPr/>
        </p:nvCxnSpPr>
        <p:spPr>
          <a:xfrm rot="16200000" flipV="1">
            <a:off x="3071802" y="3071810"/>
            <a:ext cx="42862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7" idx="0"/>
            <a:endCxn id="10" idx="2"/>
          </p:cNvCxnSpPr>
          <p:nvPr/>
        </p:nvCxnSpPr>
        <p:spPr>
          <a:xfrm rot="5400000" flipH="1" flipV="1">
            <a:off x="4000496" y="3000372"/>
            <a:ext cx="42862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al 33"/>
          <p:cNvSpPr/>
          <p:nvPr/>
        </p:nvSpPr>
        <p:spPr>
          <a:xfrm>
            <a:off x="2857488" y="5000636"/>
            <a:ext cx="185738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Taal- </a:t>
            </a:r>
            <a:r>
              <a:rPr lang="nl-BE" sz="1600" dirty="0" smtClean="0"/>
              <a:t>vaardigheid</a:t>
            </a:r>
            <a:endParaRPr lang="nl-BE" dirty="0"/>
          </a:p>
        </p:txBody>
      </p:sp>
      <p:cxnSp>
        <p:nvCxnSpPr>
          <p:cNvPr id="36" name="Gekromde verbindingslijn 35"/>
          <p:cNvCxnSpPr>
            <a:stCxn id="7" idx="2"/>
            <a:endCxn id="34" idx="2"/>
          </p:cNvCxnSpPr>
          <p:nvPr/>
        </p:nvCxnSpPr>
        <p:spPr>
          <a:xfrm rot="10800000" flipH="1" flipV="1">
            <a:off x="2786050" y="4143380"/>
            <a:ext cx="71438" cy="1285884"/>
          </a:xfrm>
          <a:prstGeom prst="curvedConnector3">
            <a:avLst>
              <a:gd name="adj1" fmla="val -319998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>
            <a:stCxn id="34" idx="6"/>
            <a:endCxn id="8" idx="3"/>
          </p:cNvCxnSpPr>
          <p:nvPr/>
        </p:nvCxnSpPr>
        <p:spPr>
          <a:xfrm flipV="1">
            <a:off x="4714876" y="5017970"/>
            <a:ext cx="843512" cy="411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142844" y="192880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3</a:t>
            </a:r>
            <a:r>
              <a:rPr lang="nl-BE" sz="2400" b="1" baseline="30000" dirty="0" smtClean="0"/>
              <a:t>e</a:t>
            </a:r>
            <a:r>
              <a:rPr lang="nl-BE" sz="2400" b="1" dirty="0" smtClean="0"/>
              <a:t> leerjaar</a:t>
            </a:r>
            <a:endParaRPr lang="nl-BE" sz="2400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142844" y="200024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4</a:t>
            </a:r>
            <a:r>
              <a:rPr lang="nl-BE" sz="2400" b="1" baseline="30000" dirty="0" smtClean="0"/>
              <a:t>e</a:t>
            </a:r>
            <a:r>
              <a:rPr lang="nl-BE" sz="2400" b="1" dirty="0" smtClean="0"/>
              <a:t> leerjaar</a:t>
            </a:r>
            <a:endParaRPr lang="nl-BE" sz="2400" b="1" dirty="0"/>
          </a:p>
        </p:txBody>
      </p:sp>
      <p:sp>
        <p:nvSpPr>
          <p:cNvPr id="30" name="Tekstvak 29"/>
          <p:cNvSpPr txBox="1"/>
          <p:nvPr/>
        </p:nvSpPr>
        <p:spPr>
          <a:xfrm>
            <a:off x="285720" y="207167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5</a:t>
            </a:r>
            <a:r>
              <a:rPr lang="nl-BE" sz="2400" b="1" baseline="30000" dirty="0" smtClean="0"/>
              <a:t>e</a:t>
            </a:r>
            <a:r>
              <a:rPr lang="nl-BE" sz="2400" b="1" dirty="0" smtClean="0"/>
              <a:t> leerjaar</a:t>
            </a:r>
            <a:endParaRPr lang="nl-BE" sz="2400" b="1" dirty="0"/>
          </a:p>
        </p:txBody>
      </p:sp>
      <p:sp>
        <p:nvSpPr>
          <p:cNvPr id="67" name="Tekstvak 66"/>
          <p:cNvSpPr txBox="1"/>
          <p:nvPr/>
        </p:nvSpPr>
        <p:spPr>
          <a:xfrm>
            <a:off x="6286512" y="3929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.46</a:t>
            </a:r>
            <a:endParaRPr lang="nl-BE" dirty="0"/>
          </a:p>
        </p:txBody>
      </p:sp>
      <p:sp>
        <p:nvSpPr>
          <p:cNvPr id="68" name="Tekstvak 67"/>
          <p:cNvSpPr txBox="1"/>
          <p:nvPr/>
        </p:nvSpPr>
        <p:spPr>
          <a:xfrm>
            <a:off x="4786314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.68</a:t>
            </a:r>
            <a:endParaRPr lang="nl-BE" dirty="0"/>
          </a:p>
        </p:txBody>
      </p:sp>
      <p:sp>
        <p:nvSpPr>
          <p:cNvPr id="69" name="Tekstvak 68"/>
          <p:cNvSpPr txBox="1"/>
          <p:nvPr/>
        </p:nvSpPr>
        <p:spPr>
          <a:xfrm>
            <a:off x="2143108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.43</a:t>
            </a:r>
            <a:endParaRPr lang="nl-BE" dirty="0"/>
          </a:p>
        </p:txBody>
      </p:sp>
      <p:sp>
        <p:nvSpPr>
          <p:cNvPr id="70" name="Tekstvak 69"/>
          <p:cNvSpPr txBox="1"/>
          <p:nvPr/>
        </p:nvSpPr>
        <p:spPr>
          <a:xfrm>
            <a:off x="2143108" y="371475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.64</a:t>
            </a:r>
            <a:endParaRPr lang="nl-BE" dirty="0"/>
          </a:p>
        </p:txBody>
      </p:sp>
      <p:sp>
        <p:nvSpPr>
          <p:cNvPr id="71" name="Tekstvak 70"/>
          <p:cNvSpPr txBox="1"/>
          <p:nvPr/>
        </p:nvSpPr>
        <p:spPr>
          <a:xfrm>
            <a:off x="4786314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.90</a:t>
            </a:r>
            <a:endParaRPr lang="nl-BE" dirty="0"/>
          </a:p>
        </p:txBody>
      </p:sp>
      <p:sp>
        <p:nvSpPr>
          <p:cNvPr id="72" name="Tekstvak 71"/>
          <p:cNvSpPr txBox="1"/>
          <p:nvPr/>
        </p:nvSpPr>
        <p:spPr>
          <a:xfrm>
            <a:off x="6215074" y="3929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.80</a:t>
            </a:r>
            <a:endParaRPr lang="nl-BE" dirty="0"/>
          </a:p>
        </p:txBody>
      </p:sp>
      <p:sp>
        <p:nvSpPr>
          <p:cNvPr id="73" name="Tekstvak 72"/>
          <p:cNvSpPr txBox="1"/>
          <p:nvPr/>
        </p:nvSpPr>
        <p:spPr>
          <a:xfrm>
            <a:off x="6215074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.76</a:t>
            </a:r>
            <a:endParaRPr lang="nl-BE" dirty="0"/>
          </a:p>
        </p:txBody>
      </p:sp>
      <p:sp>
        <p:nvSpPr>
          <p:cNvPr id="74" name="Tekstvak 73"/>
          <p:cNvSpPr txBox="1"/>
          <p:nvPr/>
        </p:nvSpPr>
        <p:spPr>
          <a:xfrm>
            <a:off x="4786314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.48</a:t>
            </a:r>
            <a:endParaRPr lang="nl-BE" dirty="0"/>
          </a:p>
        </p:txBody>
      </p:sp>
      <p:sp>
        <p:nvSpPr>
          <p:cNvPr id="75" name="Tekstvak 74"/>
          <p:cNvSpPr txBox="1"/>
          <p:nvPr/>
        </p:nvSpPr>
        <p:spPr>
          <a:xfrm>
            <a:off x="4714876" y="50006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.57</a:t>
            </a:r>
            <a:endParaRPr lang="nl-BE" dirty="0"/>
          </a:p>
        </p:txBody>
      </p:sp>
      <p:sp>
        <p:nvSpPr>
          <p:cNvPr id="76" name="Tekstvak 75"/>
          <p:cNvSpPr txBox="1"/>
          <p:nvPr/>
        </p:nvSpPr>
        <p:spPr>
          <a:xfrm>
            <a:off x="2071670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.37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34" grpId="0" animBg="1"/>
      <p:bldP spid="26" grpId="0"/>
      <p:bldP spid="28" grpId="0"/>
      <p:bldP spid="28" grpId="1"/>
      <p:bldP spid="28" grpId="2"/>
      <p:bldP spid="30" grpId="0"/>
      <p:bldP spid="67" grpId="0"/>
      <p:bldP spid="68" grpId="0"/>
      <p:bldP spid="69" grpId="0"/>
      <p:bldP spid="70" grpId="0"/>
      <p:bldP spid="70" grpId="1"/>
      <p:bldP spid="71" grpId="0"/>
      <p:bldP spid="71" grpId="1"/>
      <p:bldP spid="72" grpId="0"/>
      <p:bldP spid="72" grpId="1"/>
      <p:bldP spid="73" grpId="0"/>
      <p:bldP spid="74" grpId="0"/>
      <p:bldP spid="75" grpId="0"/>
      <p:bldP spid="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Samengevat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Reken- en taalvaardigheid vormen basis voor verwerven </a:t>
            </a:r>
            <a:r>
              <a:rPr lang="nl-BE" dirty="0" err="1" smtClean="0"/>
              <a:t>TRC’s</a:t>
            </a:r>
            <a:endParaRPr lang="nl-BE" dirty="0" smtClean="0"/>
          </a:p>
          <a:p>
            <a:r>
              <a:rPr lang="nl-BE" dirty="0" smtClean="0"/>
              <a:t>De interactie tussen rekenen, taal en </a:t>
            </a:r>
            <a:r>
              <a:rPr lang="nl-BE" dirty="0" err="1" smtClean="0"/>
              <a:t>TRC’s</a:t>
            </a:r>
            <a:r>
              <a:rPr lang="nl-BE" dirty="0" smtClean="0"/>
              <a:t> verandert naarmate kinderen ouder en </a:t>
            </a:r>
            <a:r>
              <a:rPr lang="nl-BE" dirty="0" err="1" smtClean="0"/>
              <a:t>TRC’s</a:t>
            </a:r>
            <a:r>
              <a:rPr lang="nl-BE" dirty="0" smtClean="0"/>
              <a:t> complexer worden</a:t>
            </a:r>
          </a:p>
          <a:p>
            <a:pPr lvl="1"/>
            <a:r>
              <a:rPr lang="nl-BE" dirty="0" smtClean="0"/>
              <a:t>Eenvoudige </a:t>
            </a:r>
            <a:r>
              <a:rPr lang="nl-BE" dirty="0" err="1" smtClean="0"/>
              <a:t>TRC’s</a:t>
            </a:r>
            <a:r>
              <a:rPr lang="nl-BE" dirty="0" smtClean="0"/>
              <a:t> bouwen </a:t>
            </a:r>
            <a:r>
              <a:rPr lang="nl-BE" dirty="0" err="1" smtClean="0"/>
              <a:t>vnl</a:t>
            </a:r>
            <a:r>
              <a:rPr lang="nl-BE" dirty="0" smtClean="0"/>
              <a:t> op basale rekenvaardigheid</a:t>
            </a:r>
          </a:p>
          <a:p>
            <a:pPr lvl="1"/>
            <a:r>
              <a:rPr lang="nl-BE" dirty="0" smtClean="0"/>
              <a:t>Complexe </a:t>
            </a:r>
            <a:r>
              <a:rPr lang="nl-BE" dirty="0" err="1" smtClean="0"/>
              <a:t>TRC’s</a:t>
            </a:r>
            <a:r>
              <a:rPr lang="nl-BE" dirty="0" smtClean="0"/>
              <a:t> vereisen integratie van reken- en taalvaardigheid</a:t>
            </a:r>
          </a:p>
          <a:p>
            <a:pPr lvl="1"/>
            <a:r>
              <a:rPr lang="nl-BE" dirty="0" smtClean="0"/>
              <a:t>Eens </a:t>
            </a:r>
            <a:r>
              <a:rPr lang="nl-BE" dirty="0" err="1" smtClean="0"/>
              <a:t>TRC’s</a:t>
            </a:r>
            <a:r>
              <a:rPr lang="nl-BE" dirty="0" smtClean="0"/>
              <a:t> geautomatiseerd zijn vallen </a:t>
            </a:r>
            <a:r>
              <a:rPr lang="nl-BE" dirty="0" err="1" smtClean="0"/>
              <a:t>kdn</a:t>
            </a:r>
            <a:r>
              <a:rPr lang="nl-BE" dirty="0" smtClean="0"/>
              <a:t> niet langer terug op reken- en taalvaardigheid</a:t>
            </a:r>
          </a:p>
          <a:p>
            <a:pPr>
              <a:buNone/>
            </a:pP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err="1" smtClean="0"/>
              <a:t>Tijdstructuratie</a:t>
            </a:r>
            <a:r>
              <a:rPr lang="nl-BE" dirty="0" smtClean="0"/>
              <a:t>?</a:t>
            </a:r>
          </a:p>
          <a:p>
            <a:r>
              <a:rPr lang="nl-BE" dirty="0" smtClean="0"/>
              <a:t>Tijdsconcept in literatuur</a:t>
            </a:r>
          </a:p>
          <a:p>
            <a:r>
              <a:rPr lang="nl-BE" dirty="0" smtClean="0"/>
              <a:t>Focus doctoraat</a:t>
            </a:r>
          </a:p>
          <a:p>
            <a:r>
              <a:rPr lang="nl-BE" dirty="0" smtClean="0"/>
              <a:t>Deelstudie 1: modeltoetsing</a:t>
            </a:r>
          </a:p>
          <a:p>
            <a:pPr lvl="1"/>
            <a:r>
              <a:rPr lang="nl-BE" dirty="0" smtClean="0"/>
              <a:t>Theoretisch kader</a:t>
            </a:r>
          </a:p>
          <a:p>
            <a:pPr lvl="1"/>
            <a:r>
              <a:rPr lang="nl-BE" dirty="0" smtClean="0"/>
              <a:t>Onderzoeksdesign</a:t>
            </a:r>
          </a:p>
          <a:p>
            <a:pPr lvl="1"/>
            <a:r>
              <a:rPr lang="nl-BE" dirty="0" smtClean="0"/>
              <a:t>Resultaten</a:t>
            </a:r>
          </a:p>
          <a:p>
            <a:pPr lvl="1"/>
            <a:r>
              <a:rPr lang="nl-BE" dirty="0" smtClean="0"/>
              <a:t>Implicaties</a:t>
            </a:r>
          </a:p>
          <a:p>
            <a:pPr lvl="1"/>
            <a:r>
              <a:rPr lang="nl-BE" dirty="0" smtClean="0"/>
              <a:t>Wordt vervolgd…</a:t>
            </a:r>
          </a:p>
          <a:p>
            <a:r>
              <a:rPr lang="nl-BE" dirty="0" smtClean="0"/>
              <a:t>Deelstudie 3 +4: </a:t>
            </a:r>
            <a:r>
              <a:rPr lang="nl-BE" dirty="0" err="1" smtClean="0"/>
              <a:t>good</a:t>
            </a:r>
            <a:r>
              <a:rPr lang="nl-BE" dirty="0" smtClean="0"/>
              <a:t> </a:t>
            </a:r>
            <a:r>
              <a:rPr lang="nl-BE" dirty="0" err="1" smtClean="0"/>
              <a:t>practices</a:t>
            </a:r>
            <a:endParaRPr lang="nl-BE" dirty="0" smtClean="0"/>
          </a:p>
          <a:p>
            <a:pPr lvl="1"/>
            <a:r>
              <a:rPr lang="nl-BE" dirty="0" smtClean="0"/>
              <a:t>Kadering </a:t>
            </a:r>
          </a:p>
          <a:p>
            <a:pPr lvl="1"/>
            <a:r>
              <a:rPr lang="nl-BE" dirty="0" smtClean="0"/>
              <a:t>Suggesties?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Implicaties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Introductie van </a:t>
            </a:r>
            <a:r>
              <a:rPr lang="nl-BE" dirty="0" err="1" smtClean="0"/>
              <a:t>TRC’s</a:t>
            </a:r>
            <a:r>
              <a:rPr lang="nl-BE" dirty="0" smtClean="0"/>
              <a:t> pas wanneer basale rekenvaardigheid verworven is</a:t>
            </a:r>
          </a:p>
          <a:p>
            <a:r>
              <a:rPr lang="nl-BE" dirty="0" err="1" smtClean="0"/>
              <a:t>Remediëring</a:t>
            </a:r>
            <a:r>
              <a:rPr lang="nl-BE" dirty="0" smtClean="0"/>
              <a:t>:</a:t>
            </a:r>
          </a:p>
          <a:p>
            <a:pPr lvl="1"/>
            <a:r>
              <a:rPr lang="nl-BE" dirty="0" smtClean="0"/>
              <a:t>Moeilijkheden met </a:t>
            </a:r>
            <a:r>
              <a:rPr lang="nl-BE" dirty="0" err="1" smtClean="0"/>
              <a:t>TRC’s</a:t>
            </a:r>
            <a:r>
              <a:rPr lang="nl-BE" dirty="0" smtClean="0"/>
              <a:t> of moeilijkheden met taal / rekenen vervat in </a:t>
            </a:r>
            <a:r>
              <a:rPr lang="nl-BE" dirty="0" err="1" smtClean="0"/>
              <a:t>TRC’s</a:t>
            </a:r>
            <a:r>
              <a:rPr lang="nl-BE" dirty="0" smtClean="0"/>
              <a:t>?</a:t>
            </a:r>
          </a:p>
          <a:p>
            <a:pPr lvl="1"/>
            <a:r>
              <a:rPr lang="nl-BE" dirty="0" smtClean="0"/>
              <a:t>Terug naar de basis van het probleem: heeft kind basis </a:t>
            </a:r>
            <a:r>
              <a:rPr lang="nl-BE" dirty="0" err="1" smtClean="0"/>
              <a:t>TRC’s</a:t>
            </a:r>
            <a:r>
              <a:rPr lang="nl-BE" dirty="0" smtClean="0"/>
              <a:t> voldoende verworven?</a:t>
            </a:r>
          </a:p>
          <a:p>
            <a:r>
              <a:rPr lang="nl-BE" dirty="0" smtClean="0"/>
              <a:t>Leerstoornissen: problemen met </a:t>
            </a:r>
            <a:r>
              <a:rPr lang="nl-BE" dirty="0" err="1" smtClean="0"/>
              <a:t>kloklezen</a:t>
            </a:r>
            <a:r>
              <a:rPr lang="nl-BE" dirty="0" smtClean="0"/>
              <a:t> bij dyslexie en </a:t>
            </a:r>
            <a:r>
              <a:rPr lang="nl-BE" dirty="0" err="1" smtClean="0"/>
              <a:t>dyscalculie</a:t>
            </a:r>
            <a:r>
              <a:rPr lang="nl-BE" dirty="0" smtClean="0"/>
              <a:t> omwille van sterke verwevenheid </a:t>
            </a:r>
            <a:r>
              <a:rPr lang="nl-BE" dirty="0" err="1" smtClean="0"/>
              <a:t>TRC’s</a:t>
            </a:r>
            <a:r>
              <a:rPr lang="nl-BE" dirty="0" smtClean="0"/>
              <a:t> – taal - rekenen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Beperkingen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Instrumenten:</a:t>
            </a:r>
          </a:p>
          <a:p>
            <a:pPr lvl="1"/>
            <a:r>
              <a:rPr lang="nl-BE" dirty="0" smtClean="0"/>
              <a:t>KRT-R: enkel getallenkennis en hoofdrekenen, in vervolgonderzoek ook andere domeinen opnemen</a:t>
            </a:r>
          </a:p>
          <a:p>
            <a:pPr lvl="1"/>
            <a:r>
              <a:rPr lang="nl-BE" dirty="0" smtClean="0"/>
              <a:t>SVS: wordt ingevuld door LK, in vervolgonderzoek rechtstreeks testen van kinderen</a:t>
            </a:r>
          </a:p>
          <a:p>
            <a:r>
              <a:rPr lang="nl-BE" dirty="0" smtClean="0"/>
              <a:t>Ontwikkeling van </a:t>
            </a:r>
            <a:r>
              <a:rPr lang="nl-BE" dirty="0" err="1" smtClean="0"/>
              <a:t>TRC’s</a:t>
            </a:r>
            <a:r>
              <a:rPr lang="nl-BE" dirty="0" smtClean="0"/>
              <a:t> -&gt; longitudinaal opzet nodig</a:t>
            </a:r>
          </a:p>
          <a:p>
            <a:r>
              <a:rPr lang="nl-BE" dirty="0" smtClean="0"/>
              <a:t>Graduele ontwikkeling: door onderwijs of natuurlijke ontwikkeling? -&gt; interventiestudie nodig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Wordt vervolgd…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Validering</a:t>
            </a:r>
            <a:r>
              <a:rPr lang="nl-BE" dirty="0" smtClean="0"/>
              <a:t> en uitbereiding van huidig model met</a:t>
            </a:r>
          </a:p>
          <a:p>
            <a:pPr lvl="1"/>
            <a:r>
              <a:rPr lang="nl-BE" dirty="0" smtClean="0"/>
              <a:t>Andere instrumenten:</a:t>
            </a:r>
          </a:p>
          <a:p>
            <a:pPr lvl="2"/>
            <a:r>
              <a:rPr lang="nl-BE" dirty="0" smtClean="0"/>
              <a:t>Rekenvaardigheid: LVS en ruimtelijk inzicht: Raven</a:t>
            </a:r>
          </a:p>
          <a:p>
            <a:pPr lvl="2"/>
            <a:r>
              <a:rPr lang="nl-BE" dirty="0" smtClean="0"/>
              <a:t>Taalvaardigheid: </a:t>
            </a:r>
            <a:r>
              <a:rPr lang="nl-BE" dirty="0" err="1" smtClean="0"/>
              <a:t>Aernoutse</a:t>
            </a:r>
            <a:r>
              <a:rPr lang="nl-BE" dirty="0" smtClean="0"/>
              <a:t> woordenschattest</a:t>
            </a:r>
          </a:p>
          <a:p>
            <a:pPr lvl="2"/>
            <a:r>
              <a:rPr lang="nl-BE" dirty="0" err="1" smtClean="0"/>
              <a:t>TGC’s</a:t>
            </a:r>
            <a:r>
              <a:rPr lang="nl-BE" dirty="0" smtClean="0"/>
              <a:t>: aangepaste test tijdscompetentie + vragenlijst tijdswaarneming (Wassenberg, 2007)</a:t>
            </a:r>
          </a:p>
          <a:p>
            <a:pPr lvl="1"/>
            <a:r>
              <a:rPr lang="nl-BE" dirty="0" smtClean="0"/>
              <a:t>Bijkomende variabelen:</a:t>
            </a:r>
          </a:p>
          <a:p>
            <a:pPr lvl="2"/>
            <a:r>
              <a:rPr lang="nl-BE" dirty="0" smtClean="0"/>
              <a:t>Tijdsbesef: hoe lang denkt een kind dat iets duurt?</a:t>
            </a:r>
          </a:p>
          <a:p>
            <a:pPr lvl="2"/>
            <a:r>
              <a:rPr lang="nl-BE" dirty="0" smtClean="0"/>
              <a:t>Opvattingen en </a:t>
            </a:r>
            <a:r>
              <a:rPr lang="nl-BE" dirty="0" err="1" smtClean="0"/>
              <a:t>klaspraktijk</a:t>
            </a:r>
            <a:r>
              <a:rPr lang="nl-BE" dirty="0" smtClean="0"/>
              <a:t> leerkracht (vragenlijst)</a:t>
            </a:r>
          </a:p>
          <a:p>
            <a:pPr lvl="1"/>
            <a:r>
              <a:rPr lang="nl-BE" dirty="0" smtClean="0"/>
              <a:t>Andere respondenten:</a:t>
            </a:r>
          </a:p>
          <a:p>
            <a:pPr lvl="2"/>
            <a:r>
              <a:rPr lang="nl-BE" dirty="0" smtClean="0"/>
              <a:t>Ook 1</a:t>
            </a:r>
            <a:r>
              <a:rPr lang="nl-BE" baseline="30000" dirty="0" smtClean="0"/>
              <a:t>e</a:t>
            </a:r>
            <a:r>
              <a:rPr lang="nl-BE" dirty="0" smtClean="0"/>
              <a:t> en 2</a:t>
            </a:r>
            <a:r>
              <a:rPr lang="nl-BE" baseline="30000" dirty="0" smtClean="0"/>
              <a:t>e</a:t>
            </a:r>
            <a:r>
              <a:rPr lang="nl-BE" dirty="0" smtClean="0"/>
              <a:t> leerjaar testen -&gt; 1</a:t>
            </a:r>
            <a:r>
              <a:rPr lang="nl-BE" baseline="30000" dirty="0" smtClean="0"/>
              <a:t>e</a:t>
            </a:r>
            <a:r>
              <a:rPr lang="nl-BE" dirty="0" smtClean="0"/>
              <a:t> tem 6</a:t>
            </a:r>
            <a:r>
              <a:rPr lang="nl-BE" baseline="30000" dirty="0" smtClean="0"/>
              <a:t>e</a:t>
            </a:r>
            <a:r>
              <a:rPr lang="nl-BE" dirty="0" smtClean="0"/>
              <a:t> leerjaar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Suggesties?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Rekenvaardigheid: meten </a:t>
            </a:r>
            <a:r>
              <a:rPr lang="nl-BE" dirty="0" err="1" smtClean="0"/>
              <a:t>adhv</a:t>
            </a:r>
            <a:r>
              <a:rPr lang="nl-BE" dirty="0" smtClean="0"/>
              <a:t> LVS wiskunde</a:t>
            </a:r>
          </a:p>
          <a:p>
            <a:pPr lvl="1"/>
            <a:r>
              <a:rPr lang="nl-BE" dirty="0" smtClean="0"/>
              <a:t>Hoe verschillende subdomeinen in rekenen uitfilteren? (getallenkennis, hoofdrekenen, meten,..)</a:t>
            </a:r>
          </a:p>
          <a:p>
            <a:pPr>
              <a:buNone/>
            </a:pP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Deelstudie 3+4: In kaart brengen van “</a:t>
            </a:r>
            <a:r>
              <a:rPr lang="nl-BE" sz="3200" dirty="0" err="1" smtClean="0"/>
              <a:t>good</a:t>
            </a:r>
            <a:r>
              <a:rPr lang="nl-BE" sz="3200" dirty="0" smtClean="0"/>
              <a:t> </a:t>
            </a:r>
            <a:r>
              <a:rPr lang="nl-BE" sz="3200" dirty="0" err="1" smtClean="0"/>
              <a:t>practices</a:t>
            </a:r>
            <a:r>
              <a:rPr lang="nl-BE" sz="3200" dirty="0" smtClean="0"/>
              <a:t>”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OV1: welke impliciete en/of expliciete kennis hebben leerkrachten </a:t>
            </a:r>
            <a:r>
              <a:rPr lang="nl-BE" dirty="0" err="1" smtClean="0"/>
              <a:t>mbt</a:t>
            </a:r>
            <a:r>
              <a:rPr lang="nl-BE" dirty="0" smtClean="0"/>
              <a:t> het aanleren van </a:t>
            </a:r>
            <a:r>
              <a:rPr lang="nl-BE" dirty="0" err="1" smtClean="0"/>
              <a:t>TRC’s</a:t>
            </a:r>
            <a:r>
              <a:rPr lang="nl-BE" dirty="0" smtClean="0"/>
              <a:t>? welke </a:t>
            </a:r>
            <a:r>
              <a:rPr lang="nl-BE" dirty="0" err="1" smtClean="0"/>
              <a:t>didactieken</a:t>
            </a:r>
            <a:r>
              <a:rPr lang="nl-BE" dirty="0" smtClean="0"/>
              <a:t> hanteren ze?</a:t>
            </a:r>
          </a:p>
          <a:p>
            <a:r>
              <a:rPr lang="nl-BE" dirty="0" smtClean="0"/>
              <a:t>OV2: zijn bepaalde didactische aanpakken effectiever dan andere?</a:t>
            </a:r>
          </a:p>
          <a:p>
            <a:r>
              <a:rPr lang="nl-BE" dirty="0" smtClean="0"/>
              <a:t>OV3: wat zijn onderscheidende kenmerken van meer effectieve aanpakken in het aanleren van </a:t>
            </a:r>
            <a:r>
              <a:rPr lang="nl-BE" dirty="0" err="1" smtClean="0"/>
              <a:t>TRC’s</a:t>
            </a:r>
            <a:r>
              <a:rPr lang="nl-BE" dirty="0" smtClean="0"/>
              <a:t>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Methode?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Bevragen van didactische aanpak bij leerkrachten</a:t>
            </a:r>
          </a:p>
          <a:p>
            <a:pPr lvl="2"/>
            <a:r>
              <a:rPr lang="nl-BE" dirty="0" smtClean="0"/>
              <a:t>Lesobservaties? Interviews? Vragenlijsten? Suggesties?</a:t>
            </a:r>
          </a:p>
          <a:p>
            <a:pPr lvl="2"/>
            <a:r>
              <a:rPr lang="nl-BE" dirty="0" smtClean="0"/>
              <a:t>Koppeling aan testafname bij kinderen om impact op prestaties te onderzoeken</a:t>
            </a:r>
          </a:p>
          <a:p>
            <a:pPr lvl="2"/>
            <a:r>
              <a:rPr lang="nl-BE" dirty="0" smtClean="0"/>
              <a:t>Koppeling aan opvattingen van leerkrachten </a:t>
            </a:r>
            <a:r>
              <a:rPr lang="nl-BE" dirty="0" err="1" smtClean="0"/>
              <a:t>mbt</a:t>
            </a:r>
            <a:r>
              <a:rPr lang="nl-BE" dirty="0" smtClean="0"/>
              <a:t> rekenonderwijs om achterliggende ideeën te achterhalen</a:t>
            </a:r>
          </a:p>
          <a:p>
            <a:pPr lvl="2"/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TIJDSTRUCTURATIE?</a:t>
            </a:r>
            <a:endParaRPr lang="nl-BE" dirty="0"/>
          </a:p>
        </p:txBody>
      </p:sp>
      <p:pic>
        <p:nvPicPr>
          <p:cNvPr id="4" name="Tijdelijke aanduiding voor inhoud 24" descr="tijdstructuratie kleu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84366"/>
            <a:ext cx="8229600" cy="38545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Tijdsconcept in literatuur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Literatuur is beperkt en gedateerd</a:t>
            </a:r>
          </a:p>
          <a:p>
            <a:r>
              <a:rPr lang="nl-BE" dirty="0" smtClean="0"/>
              <a:t>Drie perspectieven</a:t>
            </a:r>
          </a:p>
          <a:p>
            <a:pPr lvl="1"/>
            <a:r>
              <a:rPr lang="nl-BE" b="1" dirty="0" smtClean="0"/>
              <a:t>Ontwikkelingspsychologie</a:t>
            </a:r>
            <a:r>
              <a:rPr lang="nl-BE" dirty="0" smtClean="0"/>
              <a:t>: </a:t>
            </a:r>
            <a:r>
              <a:rPr lang="nl-BE" sz="2000" dirty="0" smtClean="0"/>
              <a:t>nadruk op ontwikkelingsfasen in natuurlijke cognitieve ontwikkeling -&gt; tijd is complex en wordt moeilijk begrepen door </a:t>
            </a:r>
            <a:r>
              <a:rPr lang="nl-BE" sz="2000" dirty="0" err="1" smtClean="0"/>
              <a:t>kdn</a:t>
            </a:r>
            <a:endParaRPr lang="nl-BE" dirty="0" smtClean="0"/>
          </a:p>
          <a:p>
            <a:pPr lvl="1"/>
            <a:r>
              <a:rPr lang="nl-BE" b="1" dirty="0" err="1" smtClean="0"/>
              <a:t>Educational</a:t>
            </a:r>
            <a:r>
              <a:rPr lang="nl-BE" b="1" dirty="0" smtClean="0"/>
              <a:t> studies</a:t>
            </a:r>
            <a:r>
              <a:rPr lang="nl-BE" dirty="0" smtClean="0"/>
              <a:t>: </a:t>
            </a:r>
            <a:r>
              <a:rPr lang="nl-BE" sz="2000" dirty="0" smtClean="0"/>
              <a:t>focus op invloed van leren en instructie -&gt; onderwijs speelt belangrijke rol maar niet duidelijk hoe tijdsconcept best aangeleerd wordt</a:t>
            </a:r>
            <a:endParaRPr lang="nl-BE" dirty="0" smtClean="0"/>
          </a:p>
          <a:p>
            <a:pPr lvl="1"/>
            <a:r>
              <a:rPr lang="nl-BE" b="1" dirty="0" err="1" smtClean="0"/>
              <a:t>Neuropsychologisch</a:t>
            </a:r>
            <a:r>
              <a:rPr lang="nl-BE" b="1" dirty="0" smtClean="0"/>
              <a:t> perspectief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Tijdsconcept in literatuur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Eerste studies naar tijdsconcept door </a:t>
            </a:r>
            <a:r>
              <a:rPr lang="nl-BE" dirty="0" err="1" smtClean="0"/>
              <a:t>Piaget</a:t>
            </a:r>
            <a:r>
              <a:rPr lang="nl-BE" dirty="0" smtClean="0"/>
              <a:t> (1969): </a:t>
            </a:r>
          </a:p>
          <a:p>
            <a:pPr lvl="1"/>
            <a:r>
              <a:rPr lang="nl-BE" dirty="0" smtClean="0"/>
              <a:t>kinderen begrijpen tijd enkel in relatie tot snelheid en afstand</a:t>
            </a:r>
          </a:p>
          <a:p>
            <a:pPr lvl="1"/>
            <a:r>
              <a:rPr lang="nl-BE" dirty="0" smtClean="0"/>
              <a:t>Ontwikkelen van tijdsconcept is autonoom en gradueel proces -&gt; definiëren van leeftijdsgebonden fases in ontwikkeling</a:t>
            </a:r>
          </a:p>
          <a:p>
            <a:pPr lvl="1"/>
            <a:r>
              <a:rPr lang="nl-BE" dirty="0" smtClean="0"/>
              <a:t>Invloed van leren en instructie is beperkt, moet natuurlijke ontwikkeling volgen</a:t>
            </a:r>
          </a:p>
          <a:p>
            <a:r>
              <a:rPr lang="nl-BE" dirty="0" smtClean="0"/>
              <a:t>Literatuur in jaren ‘70-’80: focus op verfijnen van leeftijdsgebonden fasen in ontwikkeling van tijdsconcept, bouwen verder op theorie van </a:t>
            </a:r>
            <a:r>
              <a:rPr lang="nl-BE" dirty="0" err="1" smtClean="0"/>
              <a:t>Piaget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Tijdsconcept in literatuur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Jaren ‘90: geen aandacht voor tijd in literatuur</a:t>
            </a:r>
          </a:p>
          <a:p>
            <a:r>
              <a:rPr lang="nl-BE" dirty="0" smtClean="0"/>
              <a:t>Sinds 2000: opnieuw een aantal studies naar ontwikkeling tijdsconcept</a:t>
            </a:r>
          </a:p>
          <a:p>
            <a:pPr lvl="1"/>
            <a:r>
              <a:rPr lang="nl-BE" dirty="0" smtClean="0"/>
              <a:t>Focus op leren en instructie: belangrijker dan natuurlijke ontwikkeling!</a:t>
            </a:r>
          </a:p>
          <a:p>
            <a:pPr lvl="1"/>
            <a:r>
              <a:rPr lang="nl-BE" dirty="0" smtClean="0"/>
              <a:t>Focus op ontwikkelen van inzicht in leerproces en methodes om tijdsconcept aan te leren</a:t>
            </a:r>
          </a:p>
          <a:p>
            <a:pPr lvl="1"/>
            <a:r>
              <a:rPr lang="nl-BE" dirty="0" smtClean="0"/>
              <a:t>Onderzoek in kinderschoenen! Slechts beperkt aantal studies, </a:t>
            </a:r>
            <a:r>
              <a:rPr lang="nl-BE" dirty="0" err="1" smtClean="0"/>
              <a:t>vnl</a:t>
            </a:r>
            <a:r>
              <a:rPr lang="nl-BE" dirty="0" smtClean="0"/>
              <a:t> gericht op historisch tijdsbesef</a:t>
            </a:r>
          </a:p>
          <a:p>
            <a:pPr lvl="1"/>
            <a:r>
              <a:rPr lang="nl-BE" dirty="0" smtClean="0"/>
              <a:t>Geen aandacht voor </a:t>
            </a:r>
            <a:r>
              <a:rPr lang="nl-BE" dirty="0" err="1" smtClean="0"/>
              <a:t>kloklezen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Focus doctoraatsonderzoek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Vanuit literatuur 2 vaststelling als basis voor onderzoekvragen</a:t>
            </a:r>
          </a:p>
          <a:p>
            <a:pPr marL="925830" lvl="1" indent="-514350">
              <a:buFont typeface="+mj-lt"/>
              <a:buAutoNum type="arabicPeriod"/>
            </a:pPr>
            <a:r>
              <a:rPr lang="nl-BE" dirty="0" smtClean="0"/>
              <a:t>Tijd is complex en wordt moeilijk begrepen door kinderen</a:t>
            </a:r>
          </a:p>
          <a:p>
            <a:pPr marL="1191006" lvl="2" indent="-514350">
              <a:buNone/>
            </a:pPr>
            <a:r>
              <a:rPr lang="nl-BE" dirty="0" smtClean="0"/>
              <a:t>-&gt; waarom zijn tijdgerelateerde vaardigheden moeilijk?</a:t>
            </a:r>
          </a:p>
          <a:p>
            <a:pPr marL="925830" lvl="1" indent="-514350">
              <a:buFont typeface="+mj-lt"/>
              <a:buAutoNum type="arabicPeriod"/>
            </a:pPr>
            <a:r>
              <a:rPr lang="nl-BE" dirty="0" smtClean="0"/>
              <a:t>Gebrek aan </a:t>
            </a:r>
            <a:r>
              <a:rPr lang="nl-BE" dirty="0" err="1" smtClean="0"/>
              <a:t>evidence-based</a:t>
            </a:r>
            <a:r>
              <a:rPr lang="nl-BE" dirty="0" smtClean="0"/>
              <a:t> </a:t>
            </a:r>
            <a:r>
              <a:rPr lang="nl-BE" dirty="0" err="1" smtClean="0"/>
              <a:t>practice</a:t>
            </a:r>
            <a:r>
              <a:rPr lang="nl-BE" dirty="0" smtClean="0"/>
              <a:t> in aanleren van tijdgerelateerde vaardigheden</a:t>
            </a:r>
          </a:p>
          <a:p>
            <a:pPr marL="1191006" lvl="2" indent="-514350">
              <a:buNone/>
            </a:pPr>
            <a:r>
              <a:rPr lang="nl-BE" dirty="0" smtClean="0"/>
              <a:t>-&gt; wat zijn de kenmerken van een dergelijke </a:t>
            </a:r>
            <a:r>
              <a:rPr lang="nl-BE" dirty="0" err="1" smtClean="0"/>
              <a:t>evidence</a:t>
            </a:r>
            <a:r>
              <a:rPr lang="nl-BE" dirty="0" smtClean="0"/>
              <a:t>- </a:t>
            </a:r>
            <a:r>
              <a:rPr lang="nl-BE" dirty="0" err="1" smtClean="0"/>
              <a:t>based</a:t>
            </a:r>
            <a:r>
              <a:rPr lang="nl-BE" dirty="0" smtClean="0"/>
              <a:t> </a:t>
            </a:r>
            <a:r>
              <a:rPr lang="nl-BE" dirty="0" err="1" smtClean="0"/>
              <a:t>practice</a:t>
            </a:r>
            <a:r>
              <a:rPr lang="nl-BE" dirty="0" smtClean="0"/>
              <a:t>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Deelstudies 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Verkennende modelstudie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Focus: waarom zijn </a:t>
            </a:r>
            <a:r>
              <a:rPr lang="nl-BE" dirty="0" err="1" smtClean="0"/>
              <a:t>TGC’s</a:t>
            </a:r>
            <a:r>
              <a:rPr lang="nl-BE" dirty="0" smtClean="0"/>
              <a:t> zo complex?</a:t>
            </a:r>
          </a:p>
          <a:p>
            <a:r>
              <a:rPr lang="nl-BE" dirty="0" smtClean="0"/>
              <a:t>Doelstelling: ontwikkelen van theoretisch kader dat complexiteit kan duiden</a:t>
            </a:r>
          </a:p>
          <a:p>
            <a:r>
              <a:rPr lang="nl-BE" dirty="0" smtClean="0"/>
              <a:t>In literatuur slechts 1 suggestie (</a:t>
            </a:r>
            <a:r>
              <a:rPr lang="nl-BE" dirty="0" err="1" smtClean="0"/>
              <a:t>Foreman</a:t>
            </a:r>
            <a:r>
              <a:rPr lang="nl-BE" dirty="0" smtClean="0"/>
              <a:t> et al., 2007):</a:t>
            </a:r>
          </a:p>
          <a:p>
            <a:pPr lvl="1"/>
            <a:r>
              <a:rPr lang="nl-BE" dirty="0" smtClean="0"/>
              <a:t>“</a:t>
            </a:r>
            <a:r>
              <a:rPr lang="nl-BE" i="1" dirty="0" smtClean="0"/>
              <a:t>time does </a:t>
            </a:r>
            <a:r>
              <a:rPr lang="nl-BE" i="1" dirty="0" err="1" smtClean="0"/>
              <a:t>not</a:t>
            </a:r>
            <a:r>
              <a:rPr lang="nl-BE" i="1" dirty="0" smtClean="0"/>
              <a:t> </a:t>
            </a:r>
            <a:r>
              <a:rPr lang="nl-BE" i="1" dirty="0" err="1" smtClean="0"/>
              <a:t>develop</a:t>
            </a:r>
            <a:r>
              <a:rPr lang="nl-BE" i="1" dirty="0" smtClean="0"/>
              <a:t> in </a:t>
            </a:r>
            <a:r>
              <a:rPr lang="nl-BE" i="1" dirty="0" err="1" smtClean="0"/>
              <a:t>isolation</a:t>
            </a:r>
            <a:r>
              <a:rPr lang="nl-BE" i="1" dirty="0" smtClean="0"/>
              <a:t> </a:t>
            </a:r>
            <a:r>
              <a:rPr lang="nl-BE" i="1" dirty="0" err="1" smtClean="0"/>
              <a:t>but</a:t>
            </a:r>
            <a:r>
              <a:rPr lang="nl-BE" i="1" dirty="0" smtClean="0"/>
              <a:t> </a:t>
            </a:r>
            <a:r>
              <a:rPr lang="nl-BE" i="1" dirty="0" err="1" smtClean="0"/>
              <a:t>relies</a:t>
            </a:r>
            <a:r>
              <a:rPr lang="nl-BE" i="1" dirty="0" smtClean="0"/>
              <a:t> </a:t>
            </a:r>
            <a:r>
              <a:rPr lang="nl-BE" i="1" dirty="0" err="1" smtClean="0"/>
              <a:t>on</a:t>
            </a:r>
            <a:r>
              <a:rPr lang="nl-BE" i="1" dirty="0" smtClean="0"/>
              <a:t> </a:t>
            </a:r>
            <a:r>
              <a:rPr lang="nl-BE" i="1" dirty="0" err="1" smtClean="0"/>
              <a:t>an</a:t>
            </a:r>
            <a:r>
              <a:rPr lang="nl-BE" i="1" dirty="0" smtClean="0"/>
              <a:t> </a:t>
            </a:r>
            <a:r>
              <a:rPr lang="nl-BE" i="1" dirty="0" err="1" smtClean="0"/>
              <a:t>abundance</a:t>
            </a:r>
            <a:r>
              <a:rPr lang="nl-BE" i="1" dirty="0" smtClean="0"/>
              <a:t> of </a:t>
            </a:r>
            <a:r>
              <a:rPr lang="nl-BE" i="1" dirty="0" err="1" smtClean="0"/>
              <a:t>other</a:t>
            </a:r>
            <a:r>
              <a:rPr lang="nl-BE" i="1" dirty="0" smtClean="0"/>
              <a:t> </a:t>
            </a:r>
            <a:r>
              <a:rPr lang="nl-BE" i="1" dirty="0" err="1" smtClean="0"/>
              <a:t>emerging</a:t>
            </a:r>
            <a:r>
              <a:rPr lang="nl-BE" i="1" dirty="0" smtClean="0"/>
              <a:t> </a:t>
            </a:r>
            <a:r>
              <a:rPr lang="nl-BE" i="1" dirty="0" err="1" smtClean="0"/>
              <a:t>skills</a:t>
            </a:r>
            <a:r>
              <a:rPr lang="nl-BE" i="1" dirty="0" smtClean="0"/>
              <a:t> </a:t>
            </a:r>
            <a:r>
              <a:rPr lang="nl-BE" i="1" dirty="0" err="1" smtClean="0"/>
              <a:t>such</a:t>
            </a:r>
            <a:r>
              <a:rPr lang="nl-BE" i="1" dirty="0" smtClean="0"/>
              <a:t> as </a:t>
            </a:r>
            <a:r>
              <a:rPr lang="nl-BE" i="1" dirty="0" err="1" smtClean="0"/>
              <a:t>numeracy</a:t>
            </a:r>
            <a:r>
              <a:rPr lang="nl-BE" i="1" dirty="0" smtClean="0"/>
              <a:t> and </a:t>
            </a:r>
            <a:r>
              <a:rPr lang="nl-BE" i="1" dirty="0" err="1" smtClean="0"/>
              <a:t>literacy</a:t>
            </a:r>
            <a:r>
              <a:rPr lang="nl-BE" i="1" dirty="0" smtClean="0"/>
              <a:t>”</a:t>
            </a:r>
          </a:p>
          <a:p>
            <a:r>
              <a:rPr lang="nl-BE" dirty="0" smtClean="0"/>
              <a:t>Centrale onderzoeksvraag: welke competenties liggen aan de basis van </a:t>
            </a:r>
            <a:r>
              <a:rPr lang="nl-BE" dirty="0" err="1" smtClean="0"/>
              <a:t>TGC’s</a:t>
            </a:r>
            <a:r>
              <a:rPr lang="nl-BE" dirty="0" smtClean="0"/>
              <a:t>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637</TotalTime>
  <Words>1149</Words>
  <Application>Microsoft Office PowerPoint</Application>
  <PresentationFormat>Diavoorstelling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Urban</vt:lpstr>
      <vt:lpstr>Tijdstructuratie bij lagere schoolkinderen</vt:lpstr>
      <vt:lpstr>Overzicht </vt:lpstr>
      <vt:lpstr>TIJDSTRUCTURATIE?</vt:lpstr>
      <vt:lpstr>Tijdsconcept in literatuur</vt:lpstr>
      <vt:lpstr>Tijdsconcept in literatuur</vt:lpstr>
      <vt:lpstr>Tijdsconcept in literatuur</vt:lpstr>
      <vt:lpstr>Focus doctoraatsonderzoek</vt:lpstr>
      <vt:lpstr>Deelstudies </vt:lpstr>
      <vt:lpstr>Verkennende modelstudie</vt:lpstr>
      <vt:lpstr>Theoretisch kader</vt:lpstr>
      <vt:lpstr>Theoretisch model (hypothese)</vt:lpstr>
      <vt:lpstr>Onderzoeksdesign (1)</vt:lpstr>
      <vt:lpstr>Onderzoeksdesign (2)</vt:lpstr>
      <vt:lpstr>Resultaten – OV1</vt:lpstr>
      <vt:lpstr>Resultaten – OV1</vt:lpstr>
      <vt:lpstr>Resultaten - OV2</vt:lpstr>
      <vt:lpstr>Resultaten - OV3</vt:lpstr>
      <vt:lpstr>Resultaten – OV3: interactie variabelen</vt:lpstr>
      <vt:lpstr>Samengevat </vt:lpstr>
      <vt:lpstr>Implicaties </vt:lpstr>
      <vt:lpstr>Beperkingen </vt:lpstr>
      <vt:lpstr>Wordt vervolgd…</vt:lpstr>
      <vt:lpstr>Suggesties? </vt:lpstr>
      <vt:lpstr>Deelstudie 3+4: In kaart brengen van “good practices”</vt:lpstr>
      <vt:lpstr>Methode? </vt:lpstr>
    </vt:vector>
  </TitlesOfParts>
  <Company>UGent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Tijdstructuratie bij lagere schoolinderen</dc:title>
  <dc:creator>eburny</dc:creator>
  <cp:lastModifiedBy>eburny</cp:lastModifiedBy>
  <cp:revision>52</cp:revision>
  <dcterms:created xsi:type="dcterms:W3CDTF">2009-11-19T15:28:49Z</dcterms:created>
  <dcterms:modified xsi:type="dcterms:W3CDTF">2010-01-26T08:38:25Z</dcterms:modified>
</cp:coreProperties>
</file>